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8"/>
  </p:notesMasterIdLst>
  <p:sldIdLst>
    <p:sldId id="296" r:id="rId3"/>
    <p:sldId id="297" r:id="rId4"/>
    <p:sldId id="298" r:id="rId5"/>
    <p:sldId id="309" r:id="rId6"/>
    <p:sldId id="310" r:id="rId7"/>
    <p:sldId id="299" r:id="rId8"/>
    <p:sldId id="300" r:id="rId9"/>
    <p:sldId id="301" r:id="rId10"/>
    <p:sldId id="302" r:id="rId11"/>
    <p:sldId id="303" r:id="rId12"/>
    <p:sldId id="304" r:id="rId13"/>
    <p:sldId id="305" r:id="rId14"/>
    <p:sldId id="306" r:id="rId15"/>
    <p:sldId id="307" r:id="rId16"/>
    <p:sldId id="308"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CCFFCC"/>
    <a:srgbClr val="FFFF99"/>
    <a:srgbClr val="FFCCCC"/>
    <a:srgbClr val="E6E6E6"/>
    <a:srgbClr val="000E76"/>
    <a:srgbClr val="B27A16"/>
    <a:srgbClr val="2A5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8327EF-E1A9-470A-B7A7-7E6BB9FF3D17}" v="3" dt="2022-08-18T03:47:10.1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78" autoAdjust="0"/>
    <p:restoredTop sz="94206" autoAdjust="0"/>
  </p:normalViewPr>
  <p:slideViewPr>
    <p:cSldViewPr>
      <p:cViewPr varScale="1">
        <p:scale>
          <a:sx n="111" d="100"/>
          <a:sy n="111" d="100"/>
        </p:scale>
        <p:origin x="510" y="9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nendrajati Widagdo" userId="2d800932-cb5f-4339-ba91-94f4cb1d576a" providerId="ADAL" clId="{028327EF-E1A9-470A-B7A7-7E6BB9FF3D17}"/>
    <pc:docChg chg="modSld">
      <pc:chgData name="Ganendrajati Widagdo" userId="2d800932-cb5f-4339-ba91-94f4cb1d576a" providerId="ADAL" clId="{028327EF-E1A9-470A-B7A7-7E6BB9FF3D17}" dt="2022-08-18T03:47:10.184" v="2" actId="20577"/>
      <pc:docMkLst>
        <pc:docMk/>
      </pc:docMkLst>
      <pc:sldChg chg="modSp">
        <pc:chgData name="Ganendrajati Widagdo" userId="2d800932-cb5f-4339-ba91-94f4cb1d576a" providerId="ADAL" clId="{028327EF-E1A9-470A-B7A7-7E6BB9FF3D17}" dt="2022-08-18T03:47:10.184" v="2" actId="20577"/>
        <pc:sldMkLst>
          <pc:docMk/>
          <pc:sldMk cId="857170759" sldId="296"/>
        </pc:sldMkLst>
        <pc:spChg chg="mod">
          <ac:chgData name="Ganendrajati Widagdo" userId="2d800932-cb5f-4339-ba91-94f4cb1d576a" providerId="ADAL" clId="{028327EF-E1A9-470A-B7A7-7E6BB9FF3D17}" dt="2022-08-18T03:47:10.184" v="2" actId="20577"/>
          <ac:spMkLst>
            <pc:docMk/>
            <pc:sldMk cId="857170759" sldId="296"/>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D736B7-1F2A-4E9B-9084-3BC6BB7373AE}" type="datetimeFigureOut">
              <a:rPr lang="en-ID" smtClean="0"/>
              <a:t>18/08/2022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80B43-5FE6-4DC0-8C74-826F2D629225}" type="slidenum">
              <a:rPr lang="en-ID" smtClean="0"/>
              <a:t>‹#›</a:t>
            </a:fld>
            <a:endParaRPr lang="en-ID"/>
          </a:p>
        </p:txBody>
      </p:sp>
    </p:spTree>
    <p:extLst>
      <p:ext uri="{BB962C8B-B14F-4D97-AF65-F5344CB8AC3E}">
        <p14:creationId xmlns:p14="http://schemas.microsoft.com/office/powerpoint/2010/main" val="415652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40CC750-8923-4686-8E05-AD58ABD14C37}" type="slidenum">
              <a:rPr lang="en-US" smtClean="0"/>
              <a:t>1</a:t>
            </a:fld>
            <a:endParaRPr lang="en-US"/>
          </a:p>
        </p:txBody>
      </p:sp>
    </p:spTree>
    <p:extLst>
      <p:ext uri="{BB962C8B-B14F-4D97-AF65-F5344CB8AC3E}">
        <p14:creationId xmlns:p14="http://schemas.microsoft.com/office/powerpoint/2010/main" val="411065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CB31FA9-BEE9-4C4F-BBDD-82906A732EB9}" type="slidenum">
              <a:rPr lang="en-ID" smtClean="0"/>
              <a:t>2</a:t>
            </a:fld>
            <a:endParaRPr lang="en-ID"/>
          </a:p>
        </p:txBody>
      </p:sp>
    </p:spTree>
    <p:extLst>
      <p:ext uri="{BB962C8B-B14F-4D97-AF65-F5344CB8AC3E}">
        <p14:creationId xmlns:p14="http://schemas.microsoft.com/office/powerpoint/2010/main" val="3301904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CB31FA9-BEE9-4C4F-BBDD-82906A732EB9}" type="slidenum">
              <a:rPr lang="en-ID" smtClean="0"/>
              <a:t>7</a:t>
            </a:fld>
            <a:endParaRPr lang="en-ID"/>
          </a:p>
        </p:txBody>
      </p:sp>
    </p:spTree>
    <p:extLst>
      <p:ext uri="{BB962C8B-B14F-4D97-AF65-F5344CB8AC3E}">
        <p14:creationId xmlns:p14="http://schemas.microsoft.com/office/powerpoint/2010/main" val="2525255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5CB31FA9-BEE9-4C4F-BBDD-82906A732EB9}" type="slidenum">
              <a:rPr lang="en-ID" smtClean="0"/>
              <a:t>14</a:t>
            </a:fld>
            <a:endParaRPr lang="en-ID"/>
          </a:p>
        </p:txBody>
      </p:sp>
    </p:spTree>
    <p:extLst>
      <p:ext uri="{BB962C8B-B14F-4D97-AF65-F5344CB8AC3E}">
        <p14:creationId xmlns:p14="http://schemas.microsoft.com/office/powerpoint/2010/main" val="1565626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4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863EB-FEAF-C184-B3A4-B4BE1F554DDE}"/>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AB19CEC3-C386-2178-B19C-C68AFCEEF298}"/>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90E54AEC-809A-1E27-CE95-D5B1FD70A533}"/>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29CB7E-4F07-00C4-B0A0-AC45CA004C67}"/>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6" name="Footer Placeholder 5">
            <a:extLst>
              <a:ext uri="{FF2B5EF4-FFF2-40B4-BE49-F238E27FC236}">
                <a16:creationId xmlns:a16="http://schemas.microsoft.com/office/drawing/2014/main" id="{146B66FC-41A3-579D-4C74-B5D5EF183296}"/>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2C12ABB2-A260-7C78-3639-F06F635EF54B}"/>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2702189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79E58-F838-33BA-A1A8-500F3FFA46E3}"/>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AA715528-A1FD-742F-1DD5-8B3DBE8469E4}"/>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27FBF100-F927-52F1-07D8-67F30B97478E}"/>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E0ADB6-3C25-CEC4-AA0B-388656CEFCDD}"/>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6" name="Footer Placeholder 5">
            <a:extLst>
              <a:ext uri="{FF2B5EF4-FFF2-40B4-BE49-F238E27FC236}">
                <a16:creationId xmlns:a16="http://schemas.microsoft.com/office/drawing/2014/main" id="{9FED6BC7-A56D-D39F-D78B-D5EAA714F6B0}"/>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E4CEEF03-D845-6DD4-39BD-3F1B83F4187C}"/>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3502589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9EB10-8647-E60F-032C-6A4C7AD298EF}"/>
              </a:ext>
            </a:extLst>
          </p:cNvPr>
          <p:cNvSpPr>
            <a:spLocks noGrp="1"/>
          </p:cNvSpPr>
          <p:nvPr>
            <p:ph type="title"/>
          </p:nvPr>
        </p:nvSpPr>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2436FCE1-5A9E-CCE8-1F8A-4BAFB4BF39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2B7E848E-23B2-0286-8A88-10603EF4E0E7}"/>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5D9D1B99-EA93-38B7-11AD-7D6707764D0D}"/>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4E590281-0CDE-303E-2554-E4E8E8863CB4}"/>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290641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7D13BD-E825-F81C-120C-BF3FC620AFCF}"/>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E2E00FD7-B1EF-F16C-C7B9-D669D72C0E56}"/>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AF115663-3220-5886-3ED5-6269B55223E5}"/>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730CBD36-899A-558E-CABE-3C932619ECF0}"/>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FEA34831-AEDD-78C3-72DF-1BE8FAA2D171}"/>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3959445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8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14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580CC-33C5-FB07-54D3-F6BB98B07CCD}"/>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DFF9C4D6-92F1-66B6-3142-F208E109FD17}"/>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0E544894-3622-E110-AD9D-697D6C631871}"/>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639A4613-F1E9-3186-E40D-8EDD806DD98F}"/>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3BAE554A-A191-AA0E-E43F-3D6CC6090DB8}"/>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492385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94A3A-1CF6-39F4-24C3-93674EF7C2EC}"/>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35599459-9BEA-DA39-D564-29D4E3650C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73C0AB26-8CD5-846B-7146-77A904CE0ACD}"/>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5CBAA4F4-6381-855A-5239-9CA1E3D17BD9}"/>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33D0CEB2-E1A4-72F5-13B8-9AC9BA76AD8F}"/>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1145498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5596B-AF4D-0CFF-E1F5-F15148D6481A}"/>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D8A6A6AD-5CC1-6630-85B6-C466D14CEEEC}"/>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F5627A-5C62-5B11-88BB-26B03BD9346B}"/>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370EB854-8967-58C1-46BC-C45B47FBBE53}"/>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842BACFE-2A70-7F75-98B2-3309C14275C8}"/>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2178692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A453-88FE-8FFE-E371-675C86619C0F}"/>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BD9097E3-AA96-891C-C927-33341713E53F}"/>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741E19F3-B1A1-2DD6-4EAE-AD175DFCBFB0}"/>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2BDA954F-D287-0FF2-08C0-479A2F679103}"/>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6" name="Footer Placeholder 5">
            <a:extLst>
              <a:ext uri="{FF2B5EF4-FFF2-40B4-BE49-F238E27FC236}">
                <a16:creationId xmlns:a16="http://schemas.microsoft.com/office/drawing/2014/main" id="{ACA23BB6-7D92-C278-9D27-9BA441FB47B4}"/>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A8B864DE-F015-49FF-4C41-3DA072D4CC83}"/>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2675743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2834C-C1C5-3079-8EFC-9169AABC8E27}"/>
              </a:ext>
            </a:extLst>
          </p:cNvPr>
          <p:cNvSpPr>
            <a:spLocks noGrp="1"/>
          </p:cNvSpPr>
          <p:nvPr>
            <p:ph type="title"/>
          </p:nvPr>
        </p:nvSpPr>
        <p:spPr>
          <a:xfrm>
            <a:off x="630238" y="274638"/>
            <a:ext cx="7886700" cy="993775"/>
          </a:xfr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62DB4DA3-7205-AC2E-17A7-A443BFD8B4B1}"/>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949638-EEED-533D-1D8F-8130B014C13D}"/>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215443F8-74D2-1CE2-4459-79BBEAB22CEB}"/>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0617DF-6A68-1969-C132-50F2909D5AFA}"/>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E86AAC1D-1CB4-87DE-CDC9-5CFA77886346}"/>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8" name="Footer Placeholder 7">
            <a:extLst>
              <a:ext uri="{FF2B5EF4-FFF2-40B4-BE49-F238E27FC236}">
                <a16:creationId xmlns:a16="http://schemas.microsoft.com/office/drawing/2014/main" id="{C7FDD762-1614-3377-204B-5FA3B44AEDE2}"/>
              </a:ext>
            </a:extLst>
          </p:cNvPr>
          <p:cNvSpPr>
            <a:spLocks noGrp="1"/>
          </p:cNvSpPr>
          <p:nvPr>
            <p:ph type="ftr" sz="quarter" idx="11"/>
          </p:nvPr>
        </p:nvSpPr>
        <p:spPr/>
        <p:txBody>
          <a:bodyPr/>
          <a:lstStyle/>
          <a:p>
            <a:endParaRPr lang="id-ID"/>
          </a:p>
        </p:txBody>
      </p:sp>
      <p:sp>
        <p:nvSpPr>
          <p:cNvPr id="9" name="Slide Number Placeholder 8">
            <a:extLst>
              <a:ext uri="{FF2B5EF4-FFF2-40B4-BE49-F238E27FC236}">
                <a16:creationId xmlns:a16="http://schemas.microsoft.com/office/drawing/2014/main" id="{BBEC79CF-D263-CBC6-717F-284B3F2B952D}"/>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3842923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B9C3-B852-8B5F-6D02-0024DEAB7007}"/>
              </a:ext>
            </a:extLst>
          </p:cNvPr>
          <p:cNvSpPr>
            <a:spLocks noGrp="1"/>
          </p:cNvSpPr>
          <p:nvPr>
            <p:ph type="title"/>
          </p:nvPr>
        </p:nvSpPr>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5CC19CE0-7622-9768-3D7F-5BD46B6CDEB8}"/>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4" name="Footer Placeholder 3">
            <a:extLst>
              <a:ext uri="{FF2B5EF4-FFF2-40B4-BE49-F238E27FC236}">
                <a16:creationId xmlns:a16="http://schemas.microsoft.com/office/drawing/2014/main" id="{EAC107AF-7A83-7056-C8BD-83FAE3D6840E}"/>
              </a:ext>
            </a:extLst>
          </p:cNvPr>
          <p:cNvSpPr>
            <a:spLocks noGrp="1"/>
          </p:cNvSpPr>
          <p:nvPr>
            <p:ph type="ftr" sz="quarter" idx="11"/>
          </p:nvPr>
        </p:nvSpPr>
        <p:spPr/>
        <p:txBody>
          <a:bodyPr/>
          <a:lstStyle/>
          <a:p>
            <a:endParaRPr lang="id-ID"/>
          </a:p>
        </p:txBody>
      </p:sp>
      <p:sp>
        <p:nvSpPr>
          <p:cNvPr id="5" name="Slide Number Placeholder 4">
            <a:extLst>
              <a:ext uri="{FF2B5EF4-FFF2-40B4-BE49-F238E27FC236}">
                <a16:creationId xmlns:a16="http://schemas.microsoft.com/office/drawing/2014/main" id="{13333DC1-95C2-063F-1699-AA2E0A62711D}"/>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3658669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C24F11-F7C1-A81F-C08C-0568669AD9F2}"/>
              </a:ext>
            </a:extLst>
          </p:cNvPr>
          <p:cNvSpPr>
            <a:spLocks noGrp="1"/>
          </p:cNvSpPr>
          <p:nvPr>
            <p:ph type="dt" sz="half" idx="10"/>
          </p:nvPr>
        </p:nvSpPr>
        <p:spPr/>
        <p:txBody>
          <a:bodyPr/>
          <a:lstStyle/>
          <a:p>
            <a:fld id="{0E6FCB7B-A58F-4570-9E6B-2C84D38A1268}" type="datetimeFigureOut">
              <a:rPr lang="id-ID" smtClean="0"/>
              <a:t>18/08/2022</a:t>
            </a:fld>
            <a:endParaRPr lang="id-ID"/>
          </a:p>
        </p:txBody>
      </p:sp>
      <p:sp>
        <p:nvSpPr>
          <p:cNvPr id="3" name="Footer Placeholder 2">
            <a:extLst>
              <a:ext uri="{FF2B5EF4-FFF2-40B4-BE49-F238E27FC236}">
                <a16:creationId xmlns:a16="http://schemas.microsoft.com/office/drawing/2014/main" id="{A0B63225-AEFC-4EE9-8892-5144F43CB9F8}"/>
              </a:ext>
            </a:extLst>
          </p:cNvPr>
          <p:cNvSpPr>
            <a:spLocks noGrp="1"/>
          </p:cNvSpPr>
          <p:nvPr>
            <p:ph type="ftr" sz="quarter" idx="11"/>
          </p:nvPr>
        </p:nvSpPr>
        <p:spPr/>
        <p:txBody>
          <a:bodyPr/>
          <a:lstStyle/>
          <a:p>
            <a:endParaRPr lang="id-ID"/>
          </a:p>
        </p:txBody>
      </p:sp>
      <p:sp>
        <p:nvSpPr>
          <p:cNvPr id="4" name="Slide Number Placeholder 3">
            <a:extLst>
              <a:ext uri="{FF2B5EF4-FFF2-40B4-BE49-F238E27FC236}">
                <a16:creationId xmlns:a16="http://schemas.microsoft.com/office/drawing/2014/main" id="{A36FE89A-0F81-001A-D2D8-DA9D07AE0CE4}"/>
              </a:ext>
            </a:extLst>
          </p:cNvPr>
          <p:cNvSpPr>
            <a:spLocks noGrp="1"/>
          </p:cNvSpPr>
          <p:nvPr>
            <p:ph type="sldNum" sz="quarter" idx="12"/>
          </p:nvPr>
        </p:nvSpPr>
        <p:spPr/>
        <p:txBody>
          <a:bodyPr/>
          <a:lstStyle/>
          <a:p>
            <a:fld id="{86C154BE-FA43-4EF6-83FF-C46603A2FDEB}" type="slidenum">
              <a:rPr lang="id-ID" smtClean="0"/>
              <a:t>‹#›</a:t>
            </a:fld>
            <a:endParaRPr lang="id-ID"/>
          </a:p>
        </p:txBody>
      </p:sp>
    </p:spTree>
    <p:extLst>
      <p:ext uri="{BB962C8B-B14F-4D97-AF65-F5344CB8AC3E}">
        <p14:creationId xmlns:p14="http://schemas.microsoft.com/office/powerpoint/2010/main" val="39120968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jpe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6C4857-F561-AA83-3F96-930B80198A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03271212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5D7168-F54E-0381-CA1F-252D4A126D2B}"/>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a:extLst>
              <a:ext uri="{FF2B5EF4-FFF2-40B4-BE49-F238E27FC236}">
                <a16:creationId xmlns:a16="http://schemas.microsoft.com/office/drawing/2014/main" id="{11B01C31-4881-A1A1-370B-EAB2A16F25E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9051526B-8FED-E4B1-88BB-127E22130400}"/>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E6FCB7B-A58F-4570-9E6B-2C84D38A1268}" type="datetimeFigureOut">
              <a:rPr lang="id-ID" smtClean="0"/>
              <a:t>18/08/2022</a:t>
            </a:fld>
            <a:endParaRPr lang="id-ID"/>
          </a:p>
        </p:txBody>
      </p:sp>
      <p:sp>
        <p:nvSpPr>
          <p:cNvPr id="5" name="Footer Placeholder 4">
            <a:extLst>
              <a:ext uri="{FF2B5EF4-FFF2-40B4-BE49-F238E27FC236}">
                <a16:creationId xmlns:a16="http://schemas.microsoft.com/office/drawing/2014/main" id="{3CCE1451-BCAC-3A90-62BE-BA8B06EC39E7}"/>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a:extLst>
              <a:ext uri="{FF2B5EF4-FFF2-40B4-BE49-F238E27FC236}">
                <a16:creationId xmlns:a16="http://schemas.microsoft.com/office/drawing/2014/main" id="{C45E8631-21A8-F8E3-7576-6A7921D2A4FB}"/>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6C154BE-FA43-4EF6-83FF-C46603A2FDEB}" type="slidenum">
              <a:rPr lang="id-ID" smtClean="0"/>
              <a:t>‹#›</a:t>
            </a:fld>
            <a:endParaRPr lang="id-ID"/>
          </a:p>
        </p:txBody>
      </p:sp>
      <p:pic>
        <p:nvPicPr>
          <p:cNvPr id="7" name="Picture 6">
            <a:extLst>
              <a:ext uri="{FF2B5EF4-FFF2-40B4-BE49-F238E27FC236}">
                <a16:creationId xmlns:a16="http://schemas.microsoft.com/office/drawing/2014/main" id="{9943F14D-9B95-5C10-A7CC-EABA634010F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4668012"/>
            <a:ext cx="9144000" cy="475488"/>
          </a:xfrm>
          <a:prstGeom prst="rect">
            <a:avLst/>
          </a:prstGeom>
        </p:spPr>
      </p:pic>
      <p:pic>
        <p:nvPicPr>
          <p:cNvPr id="9" name="Picture 8" descr="A picture containing text, indoor&#10;&#10;Description automatically generated">
            <a:extLst>
              <a:ext uri="{FF2B5EF4-FFF2-40B4-BE49-F238E27FC236}">
                <a16:creationId xmlns:a16="http://schemas.microsoft.com/office/drawing/2014/main" id="{5CC00672-B1C7-9CE8-56F5-76FEF586DC0C}"/>
              </a:ext>
            </a:extLst>
          </p:cNvPr>
          <p:cNvPicPr>
            <a:picLocks noChangeAspect="1"/>
          </p:cNvPicPr>
          <p:nvPr userDrawn="1"/>
        </p:nvPicPr>
        <p:blipFill rotWithShape="1">
          <a:blip r:embed="rId15" cstate="print">
            <a:extLst>
              <a:ext uri="{28A0092B-C50C-407E-A947-70E740481C1C}">
                <a14:useLocalDpi xmlns:a14="http://schemas.microsoft.com/office/drawing/2010/main" val="0"/>
              </a:ext>
            </a:extLst>
          </a:blip>
          <a:srcRect t="14721" b="10278"/>
          <a:stretch/>
        </p:blipFill>
        <p:spPr>
          <a:xfrm>
            <a:off x="0" y="0"/>
            <a:ext cx="9144000" cy="5143500"/>
          </a:xfrm>
          <a:prstGeom prst="rect">
            <a:avLst/>
          </a:prstGeom>
        </p:spPr>
      </p:pic>
      <p:pic>
        <p:nvPicPr>
          <p:cNvPr id="8" name="Picture 7">
            <a:extLst>
              <a:ext uri="{FF2B5EF4-FFF2-40B4-BE49-F238E27FC236}">
                <a16:creationId xmlns:a16="http://schemas.microsoft.com/office/drawing/2014/main" id="{38D0CE6A-1D69-EB2C-DF7B-FA886A517138}"/>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594573579"/>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image" Target="../media/image12.gif"/><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gif"/></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1"/>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accent4"/>
                </a:solidFill>
                <a:cs typeface="Arial" pitchFamily="34" charset="0"/>
              </a:rPr>
              <a:t>INFORMATIKA</a:t>
            </a:r>
          </a:p>
        </p:txBody>
      </p:sp>
      <p:cxnSp>
        <p:nvCxnSpPr>
          <p:cNvPr id="3" name="直線コネクタ 9"/>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4" name="タイトル 1"/>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dirty="0">
                <a:solidFill>
                  <a:schemeClr val="tx1">
                    <a:lumMod val="65000"/>
                    <a:lumOff val="35000"/>
                  </a:schemeClr>
                </a:solidFill>
                <a:latin typeface="Arial" pitchFamily="34" charset="0"/>
                <a:cs typeface="Arial" pitchFamily="34" charset="0"/>
              </a:rPr>
              <a:t>MEDIA MENGAJAR</a:t>
            </a:r>
            <a:endParaRPr kumimoji="1" lang="ja-JP" altLang="en-US" sz="3600" spc="0" dirty="0">
              <a:solidFill>
                <a:schemeClr val="tx1">
                  <a:lumMod val="65000"/>
                  <a:lumOff val="35000"/>
                </a:schemeClr>
              </a:solidFill>
              <a:latin typeface="Arial" pitchFamily="34" charset="0"/>
              <a:cs typeface="Arial" pitchFamily="34" charset="0"/>
            </a:endParaRPr>
          </a:p>
        </p:txBody>
      </p:sp>
      <p:sp>
        <p:nvSpPr>
          <p:cNvPr id="5" name="Rectangle 4"/>
          <p:cNvSpPr/>
          <p:nvPr/>
        </p:nvSpPr>
        <p:spPr>
          <a:xfrm>
            <a:off x="4814778" y="2408679"/>
            <a:ext cx="2679643" cy="315471"/>
          </a:xfrm>
          <a:prstGeom prst="rect">
            <a:avLst/>
          </a:prstGeom>
        </p:spPr>
        <p:txBody>
          <a:bodyPr wrap="none" lIns="68580" tIns="34290" rIns="68580" bIns="34290">
            <a:spAutoFit/>
          </a:bodyPr>
          <a:lstStyle/>
          <a:p>
            <a:pPr algn="ctr"/>
            <a:r>
              <a:rPr lang="en-US" sz="1600" b="1">
                <a:solidFill>
                  <a:schemeClr val="bg1">
                    <a:lumMod val="50000"/>
                  </a:schemeClr>
                </a:solidFill>
              </a:rPr>
              <a:t>UNTUK SMA/MA KELAS X</a:t>
            </a:r>
            <a:endParaRPr lang="id-ID" sz="1600" b="1" dirty="0">
              <a:solidFill>
                <a:schemeClr val="bg1">
                  <a:lumMod val="50000"/>
                </a:schemeClr>
              </a:solidFill>
            </a:endParaRPr>
          </a:p>
        </p:txBody>
      </p:sp>
      <p:sp>
        <p:nvSpPr>
          <p:cNvPr id="7" name="Cube 6"/>
          <p:cNvSpPr/>
          <p:nvPr/>
        </p:nvSpPr>
        <p:spPr>
          <a:xfrm>
            <a:off x="698555" y="538425"/>
            <a:ext cx="2501845" cy="354976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11" name="Object 10">
            <a:extLst>
              <a:ext uri="{FF2B5EF4-FFF2-40B4-BE49-F238E27FC236}">
                <a16:creationId xmlns:a16="http://schemas.microsoft.com/office/drawing/2014/main" id="{BF6C8D22-A53B-A8B0-9AD5-FD6392D579FA}"/>
              </a:ext>
            </a:extLst>
          </p:cNvPr>
          <p:cNvGraphicFramePr>
            <a:graphicFrameLocks noChangeAspect="1"/>
          </p:cNvGraphicFramePr>
          <p:nvPr>
            <p:extLst>
              <p:ext uri="{D42A27DB-BD31-4B8C-83A1-F6EECF244321}">
                <p14:modId xmlns:p14="http://schemas.microsoft.com/office/powerpoint/2010/main" val="465415099"/>
              </p:ext>
            </p:extLst>
          </p:nvPr>
        </p:nvGraphicFramePr>
        <p:xfrm>
          <a:off x="708208" y="655356"/>
          <a:ext cx="2403972" cy="3436163"/>
        </p:xfrm>
        <a:graphic>
          <a:graphicData uri="http://schemas.openxmlformats.org/presentationml/2006/ole">
            <mc:AlternateContent xmlns:mc="http://schemas.openxmlformats.org/markup-compatibility/2006">
              <mc:Choice xmlns:v="urn:schemas-microsoft-com:vml" Requires="v">
                <p:oleObj name="Acrobat Document" r:id="rId3" imgW="4724046" imgH="6753176" progId="Acrobat.Document.DC">
                  <p:embed/>
                </p:oleObj>
              </mc:Choice>
              <mc:Fallback>
                <p:oleObj name="Acrobat Document" r:id="rId3" imgW="4724046" imgH="6753176" progId="Acrobat.Document.DC">
                  <p:embed/>
                  <p:pic>
                    <p:nvPicPr>
                      <p:cNvPr id="11" name="Object 10">
                        <a:extLst>
                          <a:ext uri="{FF2B5EF4-FFF2-40B4-BE49-F238E27FC236}">
                            <a16:creationId xmlns:a16="http://schemas.microsoft.com/office/drawing/2014/main" id="{BF6C8D22-A53B-A8B0-9AD5-FD6392D579FA}"/>
                          </a:ext>
                        </a:extLst>
                      </p:cNvPr>
                      <p:cNvPicPr/>
                      <p:nvPr/>
                    </p:nvPicPr>
                    <p:blipFill>
                      <a:blip r:embed="rId4"/>
                      <a:stretch>
                        <a:fillRect/>
                      </a:stretch>
                    </p:blipFill>
                    <p:spPr>
                      <a:xfrm>
                        <a:off x="708208" y="655356"/>
                        <a:ext cx="2403972" cy="3436163"/>
                      </a:xfrm>
                      <a:prstGeom prst="rect">
                        <a:avLst/>
                      </a:prstGeom>
                    </p:spPr>
                  </p:pic>
                </p:oleObj>
              </mc:Fallback>
            </mc:AlternateContent>
          </a:graphicData>
        </a:graphic>
      </p:graphicFrame>
    </p:spTree>
    <p:extLst>
      <p:ext uri="{BB962C8B-B14F-4D97-AF65-F5344CB8AC3E}">
        <p14:creationId xmlns:p14="http://schemas.microsoft.com/office/powerpoint/2010/main" val="85717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outVertical)">
                                      <p:cBhvr>
                                        <p:cTn id="16" dur="1000"/>
                                        <p:tgtEl>
                                          <p:spTgt spid="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2609" y="361950"/>
            <a:ext cx="9038781" cy="4073483"/>
            <a:chOff x="52609" y="361950"/>
            <a:chExt cx="9038781" cy="4073483"/>
          </a:xfrm>
        </p:grpSpPr>
        <p:sp>
          <p:nvSpPr>
            <p:cNvPr id="28" name="TextBox 27">
              <a:extLst>
                <a:ext uri="{FF2B5EF4-FFF2-40B4-BE49-F238E27FC236}">
                  <a16:creationId xmlns:a16="http://schemas.microsoft.com/office/drawing/2014/main" id="{2EF0E097-0DA7-42A2-82D1-E1C42B464E51}"/>
                </a:ext>
              </a:extLst>
            </p:cNvPr>
            <p:cNvSpPr txBox="1"/>
            <p:nvPr/>
          </p:nvSpPr>
          <p:spPr>
            <a:xfrm>
              <a:off x="52609" y="361950"/>
              <a:ext cx="9038781" cy="646331"/>
            </a:xfrm>
            <a:prstGeom prst="rect">
              <a:avLst/>
            </a:prstGeom>
            <a:noFill/>
          </p:spPr>
          <p:txBody>
            <a:bodyPr wrap="square" rtlCol="0">
              <a:spAutoFit/>
            </a:bodyPr>
            <a:lstStyle/>
            <a:p>
              <a:pPr algn="ctr"/>
              <a:r>
                <a:rPr lang="id-ID" b="1" dirty="0">
                  <a:latin typeface="Calibri" panose="020F0502020204030204" pitchFamily="34" charset="0"/>
                  <a:cs typeface="Calibri" panose="020F0502020204030204" pitchFamily="34" charset="0"/>
                </a:rPr>
                <a:t>B</a:t>
              </a:r>
              <a:r>
                <a:rPr lang="en-US" b="1" dirty="0" err="1">
                  <a:latin typeface="Calibri" panose="020F0502020204030204" pitchFamily="34" charset="0"/>
                  <a:cs typeface="Calibri" panose="020F0502020204030204" pitchFamily="34" charset="0"/>
                </a:rPr>
                <a:t>erdasarkan</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luas</a:t>
              </a:r>
              <a:r>
                <a:rPr lang="en-US" b="1" dirty="0">
                  <a:latin typeface="Calibri" panose="020F0502020204030204" pitchFamily="34" charset="0"/>
                  <a:cs typeface="Calibri" panose="020F0502020204030204" pitchFamily="34" charset="0"/>
                </a:rPr>
                <a:t> area yang </a:t>
              </a:r>
              <a:r>
                <a:rPr lang="en-US" b="1" dirty="0" err="1">
                  <a:latin typeface="Calibri" panose="020F0502020204030204" pitchFamily="34" charset="0"/>
                  <a:cs typeface="Calibri" panose="020F0502020204030204" pitchFamily="34" charset="0"/>
                </a:rPr>
                <a:t>dicakup</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jaringan</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komputer</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dapat</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dibedakan</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seperti</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berikut</a:t>
              </a:r>
              <a:r>
                <a:rPr lang="en-US" b="1" dirty="0">
                  <a:latin typeface="Calibri" panose="020F0502020204030204" pitchFamily="34" charset="0"/>
                  <a:cs typeface="Calibri" panose="020F0502020204030204" pitchFamily="34" charset="0"/>
                </a:rPr>
                <a:t>.</a:t>
              </a:r>
            </a:p>
            <a:p>
              <a:pPr algn="ctr"/>
              <a:endParaRPr lang="en-ID" b="1"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B626B957-E0C3-418E-A846-CDF999A85322}"/>
                </a:ext>
              </a:extLst>
            </p:cNvPr>
            <p:cNvGrpSpPr/>
            <p:nvPr/>
          </p:nvGrpSpPr>
          <p:grpSpPr>
            <a:xfrm>
              <a:off x="228600" y="796443"/>
              <a:ext cx="1676400" cy="3594510"/>
              <a:chOff x="228600" y="1032605"/>
              <a:chExt cx="1676400" cy="3594510"/>
            </a:xfrm>
          </p:grpSpPr>
          <p:sp>
            <p:nvSpPr>
              <p:cNvPr id="27" name="Rectangle 26">
                <a:extLst>
                  <a:ext uri="{FF2B5EF4-FFF2-40B4-BE49-F238E27FC236}">
                    <a16:creationId xmlns:a16="http://schemas.microsoft.com/office/drawing/2014/main" id="{C19E01E2-1742-4C63-83D7-C07E6E1367D1}"/>
                  </a:ext>
                </a:extLst>
              </p:cNvPr>
              <p:cNvSpPr/>
              <p:nvPr/>
            </p:nvSpPr>
            <p:spPr>
              <a:xfrm>
                <a:off x="228600" y="1032605"/>
                <a:ext cx="1676400" cy="3594510"/>
              </a:xfrm>
              <a:prstGeom prst="rect">
                <a:avLst/>
              </a:prstGeom>
              <a:ln>
                <a:solidFill>
                  <a:schemeClr val="accent4"/>
                </a:solidFill>
                <a:prstDash val="dash"/>
              </a:ln>
            </p:spPr>
            <p:style>
              <a:lnRef idx="2">
                <a:schemeClr val="accent6"/>
              </a:lnRef>
              <a:fillRef idx="1">
                <a:schemeClr val="lt1"/>
              </a:fillRef>
              <a:effectRef idx="0">
                <a:schemeClr val="accent6"/>
              </a:effectRef>
              <a:fontRef idx="minor">
                <a:schemeClr val="dk1"/>
              </a:fontRef>
            </p:style>
            <p:txBody>
              <a:bodyPr rtlCol="0" anchor="t"/>
              <a:lstStyle/>
              <a:p>
                <a:pPr algn="ctr"/>
                <a:r>
                  <a:rPr lang="en-US" sz="1600" b="1" i="1" dirty="0">
                    <a:latin typeface="Calibri" panose="020F0502020204030204" pitchFamily="34" charset="0"/>
                    <a:cs typeface="Calibri" panose="020F0502020204030204" pitchFamily="34" charset="0"/>
                  </a:rPr>
                  <a:t>Local Area Network (LAN)</a:t>
                </a:r>
              </a:p>
              <a:p>
                <a:pPr algn="ctr"/>
                <a:r>
                  <a:rPr lang="en-US" sz="1400" dirty="0" err="1">
                    <a:latin typeface="Calibri" panose="020F0502020204030204" pitchFamily="34" charset="0"/>
                    <a:cs typeface="Calibri" panose="020F0502020204030204" pitchFamily="34" charset="0"/>
                  </a:rPr>
                  <a:t>Jaringan</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menghubungkan</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komputer-komputer</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terdapat</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dalam</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satu</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lokasi</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misalnya</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gedung</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atau</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perkantoran</a:t>
                </a:r>
                <a:r>
                  <a:rPr lang="en-US" sz="1400" dirty="0">
                    <a:latin typeface="Calibri" panose="020F0502020204030204" pitchFamily="34" charset="0"/>
                    <a:cs typeface="Calibri" panose="020F0502020204030204" pitchFamily="34" charset="0"/>
                  </a:rPr>
                  <a:t>.</a:t>
                </a:r>
              </a:p>
            </p:txBody>
          </p:sp>
          <p:pic>
            <p:nvPicPr>
              <p:cNvPr id="33" name="Picture 2">
                <a:extLst>
                  <a:ext uri="{FF2B5EF4-FFF2-40B4-BE49-F238E27FC236}">
                    <a16:creationId xmlns:a16="http://schemas.microsoft.com/office/drawing/2014/main" id="{7527B69E-D015-4F04-B8C4-A57955A090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091" r="9091"/>
              <a:stretch/>
            </p:blipFill>
            <p:spPr bwMode="auto">
              <a:xfrm>
                <a:off x="381000" y="3218347"/>
                <a:ext cx="1371600" cy="1168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4" name="TextBox 33">
                <a:extLst>
                  <a:ext uri="{FF2B5EF4-FFF2-40B4-BE49-F238E27FC236}">
                    <a16:creationId xmlns:a16="http://schemas.microsoft.com/office/drawing/2014/main" id="{4C83E8E1-0966-44F0-9171-47619FCA6FE0}"/>
                  </a:ext>
                </a:extLst>
              </p:cNvPr>
              <p:cNvSpPr txBox="1"/>
              <p:nvPr/>
            </p:nvSpPr>
            <p:spPr>
              <a:xfrm>
                <a:off x="228600" y="4227005"/>
                <a:ext cx="1676400" cy="400110"/>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3" name="Group 2">
              <a:extLst>
                <a:ext uri="{FF2B5EF4-FFF2-40B4-BE49-F238E27FC236}">
                  <a16:creationId xmlns:a16="http://schemas.microsoft.com/office/drawing/2014/main" id="{6A9DC81B-460C-4910-9C50-9FB28507F1F5}"/>
                </a:ext>
              </a:extLst>
            </p:cNvPr>
            <p:cNvGrpSpPr/>
            <p:nvPr/>
          </p:nvGrpSpPr>
          <p:grpSpPr>
            <a:xfrm>
              <a:off x="1981200" y="787998"/>
              <a:ext cx="1711848" cy="3647435"/>
              <a:chOff x="1981200" y="1024160"/>
              <a:chExt cx="1711848" cy="3647435"/>
            </a:xfrm>
          </p:grpSpPr>
          <p:sp>
            <p:nvSpPr>
              <p:cNvPr id="29" name="Rectangle 28">
                <a:extLst>
                  <a:ext uri="{FF2B5EF4-FFF2-40B4-BE49-F238E27FC236}">
                    <a16:creationId xmlns:a16="http://schemas.microsoft.com/office/drawing/2014/main" id="{0A85CA70-FB2D-47D5-9DD6-68F3B3EFA0C7}"/>
                  </a:ext>
                </a:extLst>
              </p:cNvPr>
              <p:cNvSpPr/>
              <p:nvPr/>
            </p:nvSpPr>
            <p:spPr>
              <a:xfrm>
                <a:off x="1981200" y="1024160"/>
                <a:ext cx="1676400" cy="3602955"/>
              </a:xfrm>
              <a:prstGeom prst="rect">
                <a:avLst/>
              </a:prstGeom>
              <a:ln>
                <a:solidFill>
                  <a:schemeClr val="accent4"/>
                </a:solidFill>
                <a:prstDash val="dash"/>
              </a:ln>
            </p:spPr>
            <p:style>
              <a:lnRef idx="2">
                <a:schemeClr val="accent6"/>
              </a:lnRef>
              <a:fillRef idx="1">
                <a:schemeClr val="lt1"/>
              </a:fillRef>
              <a:effectRef idx="0">
                <a:schemeClr val="accent6"/>
              </a:effectRef>
              <a:fontRef idx="minor">
                <a:schemeClr val="dk1"/>
              </a:fontRef>
            </p:style>
            <p:txBody>
              <a:bodyPr rtlCol="0" anchor="t"/>
              <a:lstStyle/>
              <a:p>
                <a:pPr algn="ctr"/>
                <a:r>
                  <a:rPr lang="en-US" sz="1600" b="1" i="1" dirty="0">
                    <a:latin typeface="Calibri" panose="020F0502020204030204" pitchFamily="34" charset="0"/>
                    <a:cs typeface="Calibri" panose="020F0502020204030204" pitchFamily="34" charset="0"/>
                  </a:rPr>
                  <a:t>Metropolitan Area Network (MAN)</a:t>
                </a:r>
              </a:p>
              <a:p>
                <a:pPr algn="ctr"/>
                <a:r>
                  <a:rPr lang="en-US" sz="1400" dirty="0" err="1">
                    <a:latin typeface="Calibri" panose="020F0502020204030204" pitchFamily="34" charset="0"/>
                    <a:cs typeface="Calibri" panose="020F0502020204030204" pitchFamily="34" charset="0"/>
                  </a:rPr>
                  <a:t>Jaringan</a:t>
                </a:r>
                <a:r>
                  <a:rPr lang="en-US" sz="1400" dirty="0">
                    <a:latin typeface="Calibri" panose="020F0502020204030204" pitchFamily="34" charset="0"/>
                    <a:cs typeface="Calibri" panose="020F0502020204030204" pitchFamily="34" charset="0"/>
                  </a:rPr>
                  <a:t> LAN </a:t>
                </a:r>
                <a:r>
                  <a:rPr lang="en-US" sz="1400" dirty="0" err="1">
                    <a:latin typeface="Calibri" panose="020F0502020204030204" pitchFamily="34" charset="0"/>
                    <a:cs typeface="Calibri" panose="020F0502020204030204" pitchFamily="34" charset="0"/>
                  </a:rPr>
                  <a:t>dalam</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versi</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lebih</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besar</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Misalnya</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menghubungkan</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beberapa</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kantor</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letaknya</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berdekatan</a:t>
                </a:r>
                <a:r>
                  <a:rPr lang="en-US" sz="1400" dirty="0">
                    <a:latin typeface="Calibri" panose="020F0502020204030204" pitchFamily="34" charset="0"/>
                    <a:cs typeface="Calibri" panose="020F0502020204030204" pitchFamily="34" charset="0"/>
                  </a:rPr>
                  <a:t>.</a:t>
                </a:r>
              </a:p>
              <a:p>
                <a:pPr algn="ctr"/>
                <a:endParaRPr lang="en-US" sz="1400" dirty="0">
                  <a:latin typeface="Calibri" panose="020F0502020204030204" pitchFamily="34" charset="0"/>
                  <a:cs typeface="Calibri" panose="020F0502020204030204" pitchFamily="34" charset="0"/>
                </a:endParaRPr>
              </a:p>
              <a:p>
                <a:pPr algn="just"/>
                <a:endParaRPr lang="en-US" sz="1600" dirty="0">
                  <a:latin typeface="Calibri" panose="020F0502020204030204" pitchFamily="34" charset="0"/>
                  <a:cs typeface="Calibri" panose="020F0502020204030204" pitchFamily="34" charset="0"/>
                </a:endParaRPr>
              </a:p>
            </p:txBody>
          </p:sp>
          <p:pic>
            <p:nvPicPr>
              <p:cNvPr id="35" name="Picture 4">
                <a:extLst>
                  <a:ext uri="{FF2B5EF4-FFF2-40B4-BE49-F238E27FC236}">
                    <a16:creationId xmlns:a16="http://schemas.microsoft.com/office/drawing/2014/main" id="{25FF96BB-950B-49E6-BBEA-10C4F521462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0628" y="3323396"/>
                <a:ext cx="1490774" cy="10697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TextBox 38">
                <a:extLst>
                  <a:ext uri="{FF2B5EF4-FFF2-40B4-BE49-F238E27FC236}">
                    <a16:creationId xmlns:a16="http://schemas.microsoft.com/office/drawing/2014/main" id="{518772B1-96E6-466F-9354-5AE87DC2555B}"/>
                  </a:ext>
                </a:extLst>
              </p:cNvPr>
              <p:cNvSpPr txBox="1"/>
              <p:nvPr/>
            </p:nvSpPr>
            <p:spPr>
              <a:xfrm>
                <a:off x="2016648" y="4271485"/>
                <a:ext cx="1676400" cy="400110"/>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4" name="Group 3">
              <a:extLst>
                <a:ext uri="{FF2B5EF4-FFF2-40B4-BE49-F238E27FC236}">
                  <a16:creationId xmlns:a16="http://schemas.microsoft.com/office/drawing/2014/main" id="{21EE7D13-99E0-4F5D-9BA8-CD1CB435425A}"/>
                </a:ext>
              </a:extLst>
            </p:cNvPr>
            <p:cNvGrpSpPr/>
            <p:nvPr/>
          </p:nvGrpSpPr>
          <p:grpSpPr>
            <a:xfrm>
              <a:off x="3720957" y="787997"/>
              <a:ext cx="1676838" cy="3602955"/>
              <a:chOff x="3720957" y="1024159"/>
              <a:chExt cx="1676838" cy="3602955"/>
            </a:xfrm>
          </p:grpSpPr>
          <p:sp>
            <p:nvSpPr>
              <p:cNvPr id="30" name="Rectangle 29">
                <a:extLst>
                  <a:ext uri="{FF2B5EF4-FFF2-40B4-BE49-F238E27FC236}">
                    <a16:creationId xmlns:a16="http://schemas.microsoft.com/office/drawing/2014/main" id="{F33FD8AE-DD71-41DF-A024-1FBDFDCFD364}"/>
                  </a:ext>
                </a:extLst>
              </p:cNvPr>
              <p:cNvSpPr/>
              <p:nvPr/>
            </p:nvSpPr>
            <p:spPr>
              <a:xfrm>
                <a:off x="3721395" y="1024159"/>
                <a:ext cx="1676400" cy="3602955"/>
              </a:xfrm>
              <a:prstGeom prst="rect">
                <a:avLst/>
              </a:prstGeom>
              <a:ln>
                <a:solidFill>
                  <a:schemeClr val="accent4"/>
                </a:solidFill>
                <a:prstDash val="dash"/>
              </a:ln>
            </p:spPr>
            <p:style>
              <a:lnRef idx="2">
                <a:schemeClr val="accent6"/>
              </a:lnRef>
              <a:fillRef idx="1">
                <a:schemeClr val="lt1"/>
              </a:fillRef>
              <a:effectRef idx="0">
                <a:schemeClr val="accent6"/>
              </a:effectRef>
              <a:fontRef idx="minor">
                <a:schemeClr val="dk1"/>
              </a:fontRef>
            </p:style>
            <p:txBody>
              <a:bodyPr rtlCol="0" anchor="t"/>
              <a:lstStyle/>
              <a:p>
                <a:pPr algn="ctr"/>
                <a:r>
                  <a:rPr lang="en-US" sz="1600" b="1" i="1" dirty="0">
                    <a:latin typeface="Calibri" panose="020F0502020204030204" pitchFamily="34" charset="0"/>
                    <a:cs typeface="Calibri" panose="020F0502020204030204" pitchFamily="34" charset="0"/>
                  </a:rPr>
                  <a:t>Wide Area Network (WAN)</a:t>
                </a:r>
              </a:p>
              <a:p>
                <a:pPr algn="ctr"/>
                <a:r>
                  <a:rPr lang="en-US" sz="1400" dirty="0" err="1">
                    <a:latin typeface="Calibri" panose="020F0502020204030204" pitchFamily="34" charset="0"/>
                    <a:cs typeface="Calibri" panose="020F0502020204030204" pitchFamily="34" charset="0"/>
                  </a:rPr>
                  <a:t>Jaringan</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komputer</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dengan</a:t>
                </a:r>
                <a:r>
                  <a:rPr lang="en-US" sz="1400" dirty="0">
                    <a:latin typeface="Calibri" panose="020F0502020204030204" pitchFamily="34" charset="0"/>
                    <a:cs typeface="Calibri" panose="020F0502020204030204" pitchFamily="34" charset="0"/>
                  </a:rPr>
                  <a:t> area </a:t>
                </a:r>
                <a:r>
                  <a:rPr lang="en-US" sz="1400" dirty="0" err="1">
                    <a:latin typeface="Calibri" panose="020F0502020204030204" pitchFamily="34" charset="0"/>
                    <a:cs typeface="Calibri" panose="020F0502020204030204" pitchFamily="34" charset="0"/>
                  </a:rPr>
                  <a:t>cakupan</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sangat</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luas</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dapat</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mencakup</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satu</a:t>
                </a:r>
                <a:r>
                  <a:rPr lang="en-US" sz="1400" dirty="0">
                    <a:latin typeface="Calibri" panose="020F0502020204030204" pitchFamily="34" charset="0"/>
                    <a:cs typeface="Calibri" panose="020F0502020204030204" pitchFamily="34" charset="0"/>
                  </a:rPr>
                  <a:t> negara </a:t>
                </a:r>
                <a:r>
                  <a:rPr lang="en-US" sz="1400" dirty="0" err="1">
                    <a:latin typeface="Calibri" panose="020F0502020204030204" pitchFamily="34" charset="0"/>
                    <a:cs typeface="Calibri" panose="020F0502020204030204" pitchFamily="34" charset="0"/>
                  </a:rPr>
                  <a:t>atau</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benua</a:t>
                </a:r>
                <a:r>
                  <a:rPr lang="en-US" sz="1400" dirty="0">
                    <a:latin typeface="Calibri" panose="020F0502020204030204" pitchFamily="34" charset="0"/>
                    <a:cs typeface="Calibri" panose="020F0502020204030204" pitchFamily="34" charset="0"/>
                  </a:rPr>
                  <a:t>. </a:t>
                </a:r>
                <a:endParaRPr lang="en-US" dirty="0">
                  <a:latin typeface="Calibri" panose="020F0502020204030204" pitchFamily="34" charset="0"/>
                  <a:cs typeface="Calibri" panose="020F0502020204030204" pitchFamily="34" charset="0"/>
                </a:endParaRPr>
              </a:p>
            </p:txBody>
          </p:sp>
          <p:pic>
            <p:nvPicPr>
              <p:cNvPr id="36" name="Picture 6">
                <a:extLst>
                  <a:ext uri="{FF2B5EF4-FFF2-40B4-BE49-F238E27FC236}">
                    <a16:creationId xmlns:a16="http://schemas.microsoft.com/office/drawing/2014/main" id="{0AAC10F9-5F2A-4D1B-A7DE-2CF9959A88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2952750"/>
                <a:ext cx="1550143" cy="1171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TextBox 39">
                <a:extLst>
                  <a:ext uri="{FF2B5EF4-FFF2-40B4-BE49-F238E27FC236}">
                    <a16:creationId xmlns:a16="http://schemas.microsoft.com/office/drawing/2014/main" id="{BCA275D2-9A02-464C-8F99-73FFE22733F6}"/>
                  </a:ext>
                </a:extLst>
              </p:cNvPr>
              <p:cNvSpPr txBox="1"/>
              <p:nvPr/>
            </p:nvSpPr>
            <p:spPr>
              <a:xfrm>
                <a:off x="3720957" y="4123781"/>
                <a:ext cx="1676400" cy="400110"/>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5" name="Group 4">
              <a:extLst>
                <a:ext uri="{FF2B5EF4-FFF2-40B4-BE49-F238E27FC236}">
                  <a16:creationId xmlns:a16="http://schemas.microsoft.com/office/drawing/2014/main" id="{6BD8F257-AD7B-4DFB-84E8-43FF9E5696D4}"/>
                </a:ext>
              </a:extLst>
            </p:cNvPr>
            <p:cNvGrpSpPr/>
            <p:nvPr/>
          </p:nvGrpSpPr>
          <p:grpSpPr>
            <a:xfrm>
              <a:off x="5486402" y="787996"/>
              <a:ext cx="1788044" cy="3602955"/>
              <a:chOff x="5486402" y="1024158"/>
              <a:chExt cx="1788044" cy="3602955"/>
            </a:xfrm>
          </p:grpSpPr>
          <p:sp>
            <p:nvSpPr>
              <p:cNvPr id="31" name="Rectangle 30">
                <a:extLst>
                  <a:ext uri="{FF2B5EF4-FFF2-40B4-BE49-F238E27FC236}">
                    <a16:creationId xmlns:a16="http://schemas.microsoft.com/office/drawing/2014/main" id="{7435A471-316B-4F18-BBC1-E9F94D44CD01}"/>
                  </a:ext>
                </a:extLst>
              </p:cNvPr>
              <p:cNvSpPr/>
              <p:nvPr/>
            </p:nvSpPr>
            <p:spPr>
              <a:xfrm>
                <a:off x="5486402" y="1024158"/>
                <a:ext cx="1676400" cy="3602955"/>
              </a:xfrm>
              <a:prstGeom prst="rect">
                <a:avLst/>
              </a:prstGeom>
              <a:ln>
                <a:solidFill>
                  <a:schemeClr val="accent4"/>
                </a:solidFill>
                <a:prstDash val="dash"/>
              </a:ln>
            </p:spPr>
            <p:style>
              <a:lnRef idx="2">
                <a:schemeClr val="accent6"/>
              </a:lnRef>
              <a:fillRef idx="1">
                <a:schemeClr val="lt1"/>
              </a:fillRef>
              <a:effectRef idx="0">
                <a:schemeClr val="accent6"/>
              </a:effectRef>
              <a:fontRef idx="minor">
                <a:schemeClr val="dk1"/>
              </a:fontRef>
            </p:style>
            <p:txBody>
              <a:bodyPr rtlCol="0" anchor="t"/>
              <a:lstStyle/>
              <a:p>
                <a:pPr algn="ctr"/>
                <a:r>
                  <a:rPr lang="en-US" sz="1600" b="1" dirty="0">
                    <a:latin typeface="Calibri" panose="020F0502020204030204" pitchFamily="34" charset="0"/>
                    <a:cs typeface="Calibri" panose="020F0502020204030204" pitchFamily="34" charset="0"/>
                  </a:rPr>
                  <a:t>Internet</a:t>
                </a:r>
              </a:p>
              <a:p>
                <a:pPr algn="ctr"/>
                <a:r>
                  <a:rPr lang="en-US" sz="1400" dirty="0" err="1">
                    <a:latin typeface="Calibri" panose="020F0502020204030204" pitchFamily="34" charset="0"/>
                    <a:cs typeface="Calibri" panose="020F0502020204030204" pitchFamily="34" charset="0"/>
                  </a:rPr>
                  <a:t>Jaringan</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sangat</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besar</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mencakup</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seluruh</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dunia</a:t>
                </a:r>
                <a:r>
                  <a:rPr lang="en-US" sz="1400" dirty="0">
                    <a:latin typeface="Calibri" panose="020F0502020204030204" pitchFamily="34" charset="0"/>
                    <a:cs typeface="Calibri" panose="020F0502020204030204" pitchFamily="34" charset="0"/>
                  </a:rPr>
                  <a:t>.</a:t>
                </a:r>
              </a:p>
              <a:p>
                <a:pPr algn="just"/>
                <a:endParaRPr lang="en-US" sz="1600" dirty="0">
                  <a:latin typeface="Calibri" panose="020F0502020204030204" pitchFamily="34" charset="0"/>
                  <a:cs typeface="Calibri" panose="020F0502020204030204" pitchFamily="34" charset="0"/>
                </a:endParaRPr>
              </a:p>
            </p:txBody>
          </p:sp>
          <p:pic>
            <p:nvPicPr>
              <p:cNvPr id="37" name="Picture 8">
                <a:extLst>
                  <a:ext uri="{FF2B5EF4-FFF2-40B4-BE49-F238E27FC236}">
                    <a16:creationId xmlns:a16="http://schemas.microsoft.com/office/drawing/2014/main" id="{5FFA82F7-ECA9-452B-AC6F-92AC8BE9C03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846" t="13659" r="11963" b="9629"/>
              <a:stretch/>
            </p:blipFill>
            <p:spPr bwMode="auto">
              <a:xfrm>
                <a:off x="5836278" y="2265899"/>
                <a:ext cx="1061358" cy="9906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6">
                <a:extLst>
                  <a:ext uri="{FF2B5EF4-FFF2-40B4-BE49-F238E27FC236}">
                    <a16:creationId xmlns:a16="http://schemas.microsoft.com/office/drawing/2014/main" id="{F9527057-9C0D-4609-BAFC-51F24EBBD66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87717" y="3316109"/>
                <a:ext cx="1158479" cy="871856"/>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0D07BDB8-9BA2-465E-AA18-8DA9CB369963}"/>
                  </a:ext>
                </a:extLst>
              </p:cNvPr>
              <p:cNvSpPr txBox="1"/>
              <p:nvPr/>
            </p:nvSpPr>
            <p:spPr>
              <a:xfrm>
                <a:off x="5598046" y="4113894"/>
                <a:ext cx="1676400" cy="400110"/>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6" name="Group 5">
              <a:extLst>
                <a:ext uri="{FF2B5EF4-FFF2-40B4-BE49-F238E27FC236}">
                  <a16:creationId xmlns:a16="http://schemas.microsoft.com/office/drawing/2014/main" id="{7A0C47A0-7CAA-419A-AA28-28E5BDDD2E67}"/>
                </a:ext>
              </a:extLst>
            </p:cNvPr>
            <p:cNvGrpSpPr/>
            <p:nvPr/>
          </p:nvGrpSpPr>
          <p:grpSpPr>
            <a:xfrm>
              <a:off x="7226597" y="787995"/>
              <a:ext cx="1688801" cy="3602956"/>
              <a:chOff x="7226597" y="1024157"/>
              <a:chExt cx="1688801" cy="3602956"/>
            </a:xfrm>
          </p:grpSpPr>
          <p:sp>
            <p:nvSpPr>
              <p:cNvPr id="32" name="Rectangle 31">
                <a:extLst>
                  <a:ext uri="{FF2B5EF4-FFF2-40B4-BE49-F238E27FC236}">
                    <a16:creationId xmlns:a16="http://schemas.microsoft.com/office/drawing/2014/main" id="{FD9D0EBC-1211-4F91-883B-20C2AF21949D}"/>
                  </a:ext>
                </a:extLst>
              </p:cNvPr>
              <p:cNvSpPr/>
              <p:nvPr/>
            </p:nvSpPr>
            <p:spPr>
              <a:xfrm>
                <a:off x="7238998" y="1024157"/>
                <a:ext cx="1676400" cy="3602956"/>
              </a:xfrm>
              <a:prstGeom prst="rect">
                <a:avLst/>
              </a:prstGeom>
              <a:ln>
                <a:solidFill>
                  <a:schemeClr val="accent4"/>
                </a:solidFill>
                <a:prstDash val="dash"/>
              </a:ln>
            </p:spPr>
            <p:style>
              <a:lnRef idx="2">
                <a:schemeClr val="accent6"/>
              </a:lnRef>
              <a:fillRef idx="1">
                <a:schemeClr val="lt1"/>
              </a:fillRef>
              <a:effectRef idx="0">
                <a:schemeClr val="accent6"/>
              </a:effectRef>
              <a:fontRef idx="minor">
                <a:schemeClr val="dk1"/>
              </a:fontRef>
            </p:style>
            <p:txBody>
              <a:bodyPr rtlCol="0" anchor="t"/>
              <a:lstStyle/>
              <a:p>
                <a:pPr algn="ctr"/>
                <a:r>
                  <a:rPr lang="en-US" sz="1600" b="1" dirty="0">
                    <a:latin typeface="Calibri" panose="020F0502020204030204" pitchFamily="34" charset="0"/>
                    <a:cs typeface="Calibri" panose="020F0502020204030204" pitchFamily="34" charset="0"/>
                  </a:rPr>
                  <a:t>Intranet</a:t>
                </a:r>
              </a:p>
              <a:p>
                <a:pPr algn="ctr"/>
                <a:r>
                  <a:rPr lang="en-US" sz="1400" dirty="0" err="1">
                    <a:latin typeface="Calibri" panose="020F0502020204030204" pitchFamily="34" charset="0"/>
                    <a:cs typeface="Calibri" panose="020F0502020204030204" pitchFamily="34" charset="0"/>
                  </a:rPr>
                  <a:t>Jaringan</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komputer</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pribadi</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menggunakan</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teknologi</a:t>
                </a:r>
                <a:r>
                  <a:rPr lang="en-US" sz="1400" dirty="0">
                    <a:latin typeface="Calibri" panose="020F0502020204030204" pitchFamily="34" charset="0"/>
                    <a:cs typeface="Calibri" panose="020F0502020204030204" pitchFamily="34" charset="0"/>
                  </a:rPr>
                  <a:t> yang </a:t>
                </a:r>
                <a:r>
                  <a:rPr lang="en-US" sz="1400" dirty="0" err="1">
                    <a:latin typeface="Calibri" panose="020F0502020204030204" pitchFamily="34" charset="0"/>
                    <a:cs typeface="Calibri" panose="020F0502020204030204" pitchFamily="34" charset="0"/>
                  </a:rPr>
                  <a:t>sama</a:t>
                </a:r>
                <a:r>
                  <a:rPr lang="en-US" sz="1400" dirty="0">
                    <a:latin typeface="Calibri" panose="020F0502020204030204" pitchFamily="34" charset="0"/>
                    <a:cs typeface="Calibri" panose="020F0502020204030204" pitchFamily="34" charset="0"/>
                  </a:rPr>
                  <a:t> </a:t>
                </a:r>
                <a:r>
                  <a:rPr lang="en-US" sz="1400" dirty="0" err="1">
                    <a:latin typeface="Calibri" panose="020F0502020204030204" pitchFamily="34" charset="0"/>
                    <a:cs typeface="Calibri" panose="020F0502020204030204" pitchFamily="34" charset="0"/>
                  </a:rPr>
                  <a:t>dengan</a:t>
                </a:r>
                <a:r>
                  <a:rPr lang="en-US" sz="1400" dirty="0">
                    <a:latin typeface="Calibri" panose="020F0502020204030204" pitchFamily="34" charset="0"/>
                    <a:cs typeface="Calibri" panose="020F0502020204030204" pitchFamily="34" charset="0"/>
                  </a:rPr>
                  <a:t> internet.</a:t>
                </a:r>
              </a:p>
              <a:p>
                <a:pPr algn="just"/>
                <a:endParaRPr lang="en-US" sz="1200" dirty="0">
                  <a:latin typeface="Calibri" panose="020F0502020204030204" pitchFamily="34" charset="0"/>
                  <a:cs typeface="Calibri" panose="020F0502020204030204" pitchFamily="34" charset="0"/>
                </a:endParaRPr>
              </a:p>
            </p:txBody>
          </p:sp>
          <p:pic>
            <p:nvPicPr>
              <p:cNvPr id="42" name="Picture 2">
                <a:extLst>
                  <a:ext uri="{FF2B5EF4-FFF2-40B4-BE49-F238E27FC236}">
                    <a16:creationId xmlns:a16="http://schemas.microsoft.com/office/drawing/2014/main" id="{39F3F65E-5A30-43F8-AC81-1098E10F42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3813" y="2753588"/>
                <a:ext cx="1526769" cy="923330"/>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E9DA452B-4392-407D-9BA0-3D90C281B6F2}"/>
                  </a:ext>
                </a:extLst>
              </p:cNvPr>
              <p:cNvSpPr txBox="1"/>
              <p:nvPr/>
            </p:nvSpPr>
            <p:spPr>
              <a:xfrm>
                <a:off x="7226597" y="3603313"/>
                <a:ext cx="1676400" cy="400110"/>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spTree>
    <p:extLst>
      <p:ext uri="{BB962C8B-B14F-4D97-AF65-F5344CB8AC3E}">
        <p14:creationId xmlns:p14="http://schemas.microsoft.com/office/powerpoint/2010/main" val="418113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701C44D-D0B9-4137-98F6-1B8B11FD74D0}"/>
              </a:ext>
            </a:extLst>
          </p:cNvPr>
          <p:cNvSpPr/>
          <p:nvPr/>
        </p:nvSpPr>
        <p:spPr>
          <a:xfrm>
            <a:off x="184791" y="1657350"/>
            <a:ext cx="6858001" cy="2748530"/>
          </a:xfrm>
          <a:prstGeom prst="rect">
            <a:avLst/>
          </a:prstGeom>
          <a:ln>
            <a:noFill/>
            <a:prstDash val="dash"/>
          </a:ln>
        </p:spPr>
        <p:style>
          <a:lnRef idx="2">
            <a:schemeClr val="accent6"/>
          </a:lnRef>
          <a:fillRef idx="1">
            <a:schemeClr val="lt1"/>
          </a:fillRef>
          <a:effectRef idx="0">
            <a:schemeClr val="accent6"/>
          </a:effectRef>
          <a:fontRef idx="minor">
            <a:schemeClr val="dk1"/>
          </a:fontRef>
        </p:style>
        <p:txBody>
          <a:bodyPr rtlCol="0" anchor="t"/>
          <a:lstStyle/>
          <a:p>
            <a:pPr marL="285750" indent="-285750">
              <a:buFont typeface="Wingdings" panose="05000000000000000000" pitchFamily="2" charset="2"/>
              <a:buChar char="ü"/>
            </a:pPr>
            <a:r>
              <a:rPr lang="en-US" sz="1700" dirty="0" err="1">
                <a:latin typeface="Calibri" panose="020F0502020204030204" pitchFamily="34" charset="0"/>
                <a:cs typeface="Calibri" panose="020F0502020204030204" pitchFamily="34" charset="0"/>
              </a:rPr>
              <a:t>Dikenal</a:t>
            </a:r>
            <a:r>
              <a:rPr lang="en-US" sz="1700" dirty="0">
                <a:latin typeface="Calibri" panose="020F0502020204030204" pitchFamily="34" charset="0"/>
                <a:cs typeface="Calibri" panose="020F0502020204030204" pitchFamily="34" charset="0"/>
              </a:rPr>
              <a:t> juga </a:t>
            </a:r>
            <a:r>
              <a:rPr lang="en-US" sz="1700" dirty="0" err="1">
                <a:latin typeface="Calibri" panose="020F0502020204030204" pitchFamily="34" charset="0"/>
                <a:cs typeface="Calibri" panose="020F0502020204030204" pitchFamily="34" charset="0"/>
              </a:rPr>
              <a:t>dengan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istilah</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kecepatan</a:t>
            </a:r>
            <a:r>
              <a:rPr lang="en-US" sz="1700" dirty="0">
                <a:latin typeface="Calibri" panose="020F0502020204030204" pitchFamily="34" charset="0"/>
                <a:cs typeface="Calibri" panose="020F0502020204030204" pitchFamily="34" charset="0"/>
              </a:rPr>
              <a:t> transfer data, </a:t>
            </a:r>
            <a:r>
              <a:rPr lang="en-US" sz="1700" dirty="0" err="1">
                <a:latin typeface="Calibri" panose="020F0502020204030204" pitchFamily="34" charset="0"/>
                <a:cs typeface="Calibri" panose="020F0502020204030204" pitchFamily="34" charset="0"/>
              </a:rPr>
              <a:t>kecepatan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koneksi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atau</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lebar</a:t>
            </a:r>
            <a:r>
              <a:rPr lang="en-US" sz="1700" dirty="0">
                <a:latin typeface="Calibri" panose="020F0502020204030204" pitchFamily="34" charset="0"/>
                <a:cs typeface="Calibri" panose="020F0502020204030204" pitchFamily="34" charset="0"/>
              </a:rPr>
              <a:t> </a:t>
            </a:r>
            <a:r>
              <a:rPr lang="en-US" sz="1700" i="1" dirty="0">
                <a:latin typeface="Calibri" panose="020F0502020204030204" pitchFamily="34" charset="0"/>
                <a:cs typeface="Calibri" panose="020F0502020204030204" pitchFamily="34" charset="0"/>
              </a:rPr>
              <a:t>bandwidth.</a:t>
            </a:r>
          </a:p>
          <a:p>
            <a:pPr marL="285750" indent="-285750">
              <a:buFont typeface="Wingdings" panose="05000000000000000000" pitchFamily="2" charset="2"/>
              <a:buChar char="ü"/>
            </a:pPr>
            <a:r>
              <a:rPr lang="en-US" sz="1700" dirty="0" err="1">
                <a:latin typeface="Calibri" panose="020F0502020204030204" pitchFamily="34" charset="0"/>
                <a:cs typeface="Calibri" panose="020F0502020204030204" pitchFamily="34" charset="0"/>
              </a:rPr>
              <a:t>Besar</a:t>
            </a:r>
            <a:r>
              <a:rPr lang="en-US" sz="1700" dirty="0">
                <a:latin typeface="Calibri" panose="020F0502020204030204" pitchFamily="34" charset="0"/>
                <a:cs typeface="Calibri" panose="020F0502020204030204" pitchFamily="34" charset="0"/>
              </a:rPr>
              <a:t> data yang </a:t>
            </a:r>
            <a:r>
              <a:rPr lang="en-US" sz="1700" dirty="0" err="1">
                <a:latin typeface="Calibri" panose="020F0502020204030204" pitchFamily="34" charset="0"/>
                <a:cs typeface="Calibri" panose="020F0502020204030204" pitchFamily="34" charset="0"/>
              </a:rPr>
              <a:t>dilewatkan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melalui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jaringan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diukur</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dengan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satuan</a:t>
            </a:r>
            <a:r>
              <a:rPr lang="en-US" sz="1700" dirty="0">
                <a:latin typeface="Calibri" panose="020F0502020204030204" pitchFamily="34" charset="0"/>
                <a:cs typeface="Calibri" panose="020F0502020204030204" pitchFamily="34" charset="0"/>
              </a:rPr>
              <a:t> bit </a:t>
            </a:r>
            <a:r>
              <a:rPr lang="en-US" sz="1700" i="1" dirty="0">
                <a:latin typeface="Calibri" panose="020F0502020204030204" pitchFamily="34" charset="0"/>
                <a:cs typeface="Calibri" panose="020F0502020204030204" pitchFamily="34" charset="0"/>
              </a:rPr>
              <a:t>(binary digits)</a:t>
            </a:r>
            <a:r>
              <a:rPr lang="en-US" sz="1700" dirty="0">
                <a:latin typeface="Calibri" panose="020F0502020204030204" pitchFamily="34" charset="0"/>
                <a:cs typeface="Calibri" panose="020F0502020204030204" pitchFamily="34" charset="0"/>
              </a:rPr>
              <a:t>. Bit </a:t>
            </a:r>
            <a:r>
              <a:rPr lang="en-US" sz="1700" dirty="0" err="1">
                <a:latin typeface="Calibri" panose="020F0502020204030204" pitchFamily="34" charset="0"/>
                <a:cs typeface="Calibri" panose="020F0502020204030204" pitchFamily="34" charset="0"/>
              </a:rPr>
              <a:t>merupakan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satuan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terkecil</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dari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sistem</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angka</a:t>
            </a:r>
            <a:r>
              <a:rPr lang="en-US" sz="1700" dirty="0">
                <a:latin typeface="Calibri" panose="020F0502020204030204" pitchFamily="34" charset="0"/>
                <a:cs typeface="Calibri" panose="020F0502020204030204" pitchFamily="34" charset="0"/>
              </a:rPr>
              <a:t> biner </a:t>
            </a:r>
            <a:r>
              <a:rPr lang="en-US" sz="1700" dirty="0" err="1">
                <a:latin typeface="Calibri" panose="020F0502020204030204" pitchFamily="34" charset="0"/>
                <a:cs typeface="Calibri" panose="020F0502020204030204" pitchFamily="34" charset="0"/>
              </a:rPr>
              <a:t>untuk</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penyimpanan</a:t>
            </a:r>
            <a:r>
              <a:rPr lang="en-US" sz="1700" dirty="0">
                <a:latin typeface="Calibri" panose="020F0502020204030204" pitchFamily="34" charset="0"/>
                <a:cs typeface="Calibri" panose="020F0502020204030204" pitchFamily="34" charset="0"/>
              </a:rPr>
              <a:t> data. </a:t>
            </a:r>
            <a:r>
              <a:rPr lang="en-US" sz="1700" dirty="0" err="1">
                <a:latin typeface="Calibri" panose="020F0502020204030204" pitchFamily="34" charset="0"/>
                <a:cs typeface="Calibri" panose="020F0502020204030204" pitchFamily="34" charset="0"/>
              </a:rPr>
              <a:t>Satuan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kecepatan</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akses</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diukur</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dengan</a:t>
            </a:r>
            <a:r>
              <a:rPr lang="en-US" sz="1700" dirty="0">
                <a:latin typeface="Calibri" panose="020F0502020204030204" pitchFamily="34" charset="0"/>
                <a:cs typeface="Calibri" panose="020F0502020204030204" pitchFamily="34" charset="0"/>
              </a:rPr>
              <a:t> bit per </a:t>
            </a:r>
            <a:r>
              <a:rPr lang="en-US" sz="1700" dirty="0" err="1">
                <a:latin typeface="Calibri" panose="020F0502020204030204" pitchFamily="34" charset="0"/>
                <a:cs typeface="Calibri" panose="020F0502020204030204" pitchFamily="34" charset="0"/>
              </a:rPr>
              <a:t>sekon</a:t>
            </a:r>
            <a:r>
              <a:rPr lang="en-US" sz="1700" dirty="0">
                <a:latin typeface="Calibri" panose="020F0502020204030204" pitchFamily="34" charset="0"/>
                <a:cs typeface="Calibri" panose="020F0502020204030204" pitchFamily="34" charset="0"/>
              </a:rPr>
              <a:t> (bps).</a:t>
            </a:r>
          </a:p>
          <a:p>
            <a:pPr marL="285750" indent="-285750">
              <a:buFont typeface="Wingdings" panose="05000000000000000000" pitchFamily="2" charset="2"/>
              <a:buChar char="ü"/>
            </a:pPr>
            <a:r>
              <a:rPr lang="en-US" sz="1700" dirty="0">
                <a:latin typeface="Calibri" panose="020F0502020204030204" pitchFamily="34" charset="0"/>
                <a:cs typeface="Calibri" panose="020F0502020204030204" pitchFamily="34" charset="0"/>
              </a:rPr>
              <a:t>Jika </a:t>
            </a:r>
            <a:r>
              <a:rPr lang="en-US" sz="1700" dirty="0" err="1">
                <a:latin typeface="Calibri" panose="020F0502020204030204" pitchFamily="34" charset="0"/>
                <a:cs typeface="Calibri" panose="020F0502020204030204" pitchFamily="34" charset="0"/>
              </a:rPr>
              <a:t>mengenai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besarnya</a:t>
            </a:r>
            <a:r>
              <a:rPr lang="en-US" sz="1700" dirty="0">
                <a:latin typeface="Calibri" panose="020F0502020204030204" pitchFamily="34" charset="0"/>
                <a:cs typeface="Calibri" panose="020F0502020204030204" pitchFamily="34" charset="0"/>
              </a:rPr>
              <a:t> data, </a:t>
            </a:r>
            <a:r>
              <a:rPr lang="en-US" sz="1700" dirty="0" err="1">
                <a:latin typeface="Calibri" panose="020F0502020204030204" pitchFamily="34" charset="0"/>
                <a:cs typeface="Calibri" panose="020F0502020204030204" pitchFamily="34" charset="0"/>
              </a:rPr>
              <a:t>terdapat</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istilah</a:t>
            </a:r>
            <a:r>
              <a:rPr lang="en-US" sz="1700" dirty="0">
                <a:latin typeface="Calibri" panose="020F0502020204030204" pitchFamily="34" charset="0"/>
                <a:cs typeface="Calibri" panose="020F0502020204030204" pitchFamily="34" charset="0"/>
              </a:rPr>
              <a:t> TB (Terabyte), GB (Gigabyte), MB (Megabyte), dan kB (kilobyte). 1 byte </a:t>
            </a:r>
            <a:r>
              <a:rPr lang="en-US" sz="1700" dirty="0" err="1">
                <a:latin typeface="Calibri" panose="020F0502020204030204" pitchFamily="34" charset="0"/>
                <a:cs typeface="Calibri" panose="020F0502020204030204" pitchFamily="34" charset="0"/>
              </a:rPr>
              <a:t>terdiri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dari</a:t>
            </a:r>
            <a:r>
              <a:rPr lang="en-US" sz="1700" dirty="0">
                <a:latin typeface="Calibri" panose="020F0502020204030204" pitchFamily="34" charset="0"/>
                <a:cs typeface="Calibri" panose="020F0502020204030204" pitchFamily="34" charset="0"/>
              </a:rPr>
              <a:t> 8 bit.  </a:t>
            </a:r>
          </a:p>
          <a:p>
            <a:pPr marL="285750" indent="-285750">
              <a:buFont typeface="Wingdings" panose="05000000000000000000" pitchFamily="2" charset="2"/>
              <a:buChar char="ü"/>
            </a:pPr>
            <a:r>
              <a:rPr lang="en-US" sz="1700" dirty="0">
                <a:latin typeface="Calibri" panose="020F0502020204030204" pitchFamily="34" charset="0"/>
                <a:cs typeface="Calibri" panose="020F0502020204030204" pitchFamily="34" charset="0"/>
              </a:rPr>
              <a:t>Jika </a:t>
            </a:r>
            <a:r>
              <a:rPr lang="en-US" sz="1700" dirty="0" err="1">
                <a:latin typeface="Calibri" panose="020F0502020204030204" pitchFamily="34" charset="0"/>
                <a:cs typeface="Calibri" panose="020F0502020204030204" pitchFamily="34" charset="0"/>
              </a:rPr>
              <a:t>mengenai</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kecepatan</a:t>
            </a:r>
            <a:r>
              <a:rPr lang="en-US" sz="1700" dirty="0">
                <a:latin typeface="Calibri" panose="020F0502020204030204" pitchFamily="34" charset="0"/>
                <a:cs typeface="Calibri" panose="020F0502020204030204" pitchFamily="34" charset="0"/>
              </a:rPr>
              <a:t> transfer data, </a:t>
            </a:r>
            <a:r>
              <a:rPr lang="en-US" sz="1700" dirty="0" err="1">
                <a:latin typeface="Calibri" panose="020F0502020204030204" pitchFamily="34" charset="0"/>
                <a:cs typeface="Calibri" panose="020F0502020204030204" pitchFamily="34" charset="0"/>
              </a:rPr>
              <a:t>terdapat</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istilah</a:t>
            </a:r>
            <a:r>
              <a:rPr lang="en-US" sz="1700" dirty="0">
                <a:latin typeface="Calibri" panose="020F0502020204030204" pitchFamily="34" charset="0"/>
                <a:cs typeface="Calibri" panose="020F0502020204030204" pitchFamily="34" charset="0"/>
              </a:rPr>
              <a:t> Gbps (Gigabit per </a:t>
            </a:r>
            <a:r>
              <a:rPr lang="en-US" sz="1700" dirty="0" err="1">
                <a:latin typeface="Calibri" panose="020F0502020204030204" pitchFamily="34" charset="0"/>
                <a:cs typeface="Calibri" panose="020F0502020204030204" pitchFamily="34" charset="0"/>
              </a:rPr>
              <a:t>sekon</a:t>
            </a:r>
            <a:r>
              <a:rPr lang="en-US" sz="1700" dirty="0">
                <a:latin typeface="Calibri" panose="020F0502020204030204" pitchFamily="34" charset="0"/>
                <a:cs typeface="Calibri" panose="020F0502020204030204" pitchFamily="34" charset="0"/>
              </a:rPr>
              <a:t>), Mbps (Megabit per </a:t>
            </a:r>
            <a:r>
              <a:rPr lang="en-US" sz="1700" dirty="0" err="1">
                <a:latin typeface="Calibri" panose="020F0502020204030204" pitchFamily="34" charset="0"/>
                <a:cs typeface="Calibri" panose="020F0502020204030204" pitchFamily="34" charset="0"/>
              </a:rPr>
              <a:t>sekon</a:t>
            </a:r>
            <a:r>
              <a:rPr lang="en-US" sz="1700" dirty="0">
                <a:latin typeface="Calibri" panose="020F0502020204030204" pitchFamily="34" charset="0"/>
                <a:cs typeface="Calibri" panose="020F0502020204030204" pitchFamily="34" charset="0"/>
              </a:rPr>
              <a:t>), dan kbps (kilobit per </a:t>
            </a:r>
            <a:r>
              <a:rPr lang="en-US" sz="1700" dirty="0" err="1">
                <a:latin typeface="Calibri" panose="020F0502020204030204" pitchFamily="34" charset="0"/>
                <a:cs typeface="Calibri" panose="020F0502020204030204" pitchFamily="34" charset="0"/>
              </a:rPr>
              <a:t>sekon</a:t>
            </a:r>
            <a:r>
              <a:rPr lang="en-US" sz="1700" dirty="0">
                <a:latin typeface="Calibri" panose="020F0502020204030204" pitchFamily="34" charset="0"/>
                <a:cs typeface="Calibri" panose="020F0502020204030204" pitchFamily="34" charset="0"/>
              </a:rPr>
              <a:t>).</a:t>
            </a:r>
          </a:p>
          <a:p>
            <a:pPr marL="285750" indent="-285750">
              <a:buFont typeface="Wingdings" panose="05000000000000000000" pitchFamily="2" charset="2"/>
              <a:buChar char="ü"/>
            </a:pPr>
            <a:endParaRPr lang="en-US" sz="1700" dirty="0">
              <a:latin typeface="Calibri" panose="020F0502020204030204" pitchFamily="34" charset="0"/>
              <a:cs typeface="Calibri" panose="020F0502020204030204" pitchFamily="34" charset="0"/>
            </a:endParaRPr>
          </a:p>
        </p:txBody>
      </p:sp>
      <p:grpSp>
        <p:nvGrpSpPr>
          <p:cNvPr id="15" name="Group 14">
            <a:extLst>
              <a:ext uri="{FF2B5EF4-FFF2-40B4-BE49-F238E27FC236}">
                <a16:creationId xmlns:a16="http://schemas.microsoft.com/office/drawing/2014/main" id="{F52233CC-0F98-40B3-B690-06952D4EAB1E}"/>
              </a:ext>
            </a:extLst>
          </p:cNvPr>
          <p:cNvGrpSpPr/>
          <p:nvPr/>
        </p:nvGrpSpPr>
        <p:grpSpPr>
          <a:xfrm>
            <a:off x="6974647" y="1815080"/>
            <a:ext cx="2070046" cy="2419959"/>
            <a:chOff x="6446189" y="1552030"/>
            <a:chExt cx="2388314" cy="2456353"/>
          </a:xfrm>
        </p:grpSpPr>
        <p:pic>
          <p:nvPicPr>
            <p:cNvPr id="16" name="Picture 4" descr="Network speed testing apps on Windows 10: Ookla or Microsoft?">
              <a:extLst>
                <a:ext uri="{FF2B5EF4-FFF2-40B4-BE49-F238E27FC236}">
                  <a16:creationId xmlns:a16="http://schemas.microsoft.com/office/drawing/2014/main" id="{BB303482-AFA1-4A4F-BD0F-149FE7BC264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4600" t="20089" r="9167" b="15204"/>
            <a:stretch/>
          </p:blipFill>
          <p:spPr bwMode="auto">
            <a:xfrm>
              <a:off x="6446189" y="1552030"/>
              <a:ext cx="2388312" cy="22444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A1D2782A-67B3-4281-AE84-4A0D913ABA87}"/>
                </a:ext>
              </a:extLst>
            </p:cNvPr>
            <p:cNvSpPr txBox="1"/>
            <p:nvPr/>
          </p:nvSpPr>
          <p:spPr>
            <a:xfrm>
              <a:off x="6576022" y="3695977"/>
              <a:ext cx="2258481" cy="312406"/>
            </a:xfrm>
            <a:prstGeom prst="rect">
              <a:avLst/>
            </a:prstGeom>
            <a:noFill/>
          </p:spPr>
          <p:txBody>
            <a:bodyPr wrap="square" rtlCol="0">
              <a:spAutoFit/>
            </a:bodyPr>
            <a:lstStyle/>
            <a:p>
              <a:pPr algn="ctr"/>
              <a:r>
                <a:rPr lang="id-ID" sz="1400" b="1" dirty="0">
                  <a:latin typeface="Calibri" panose="020F0502020204030204" pitchFamily="34" charset="0"/>
                  <a:cs typeface="Calibri" panose="020F0502020204030204" pitchFamily="34" charset="0"/>
                </a:rPr>
                <a:t>U</a:t>
              </a:r>
              <a:r>
                <a:rPr lang="en-US" sz="1400" b="1" dirty="0">
                  <a:latin typeface="Calibri" panose="020F0502020204030204" pitchFamily="34" charset="0"/>
                  <a:cs typeface="Calibri" panose="020F0502020204030204" pitchFamily="34" charset="0"/>
                </a:rPr>
                <a:t>ji </a:t>
              </a:r>
              <a:r>
                <a:rPr lang="en-US" sz="1400" b="1" dirty="0" err="1">
                  <a:latin typeface="Calibri" panose="020F0502020204030204" pitchFamily="34" charset="0"/>
                  <a:cs typeface="Calibri" panose="020F0502020204030204" pitchFamily="34" charset="0"/>
                </a:rPr>
                <a:t>kecepatan</a:t>
              </a:r>
              <a:r>
                <a:rPr lang="en-US" sz="1400" b="1" dirty="0">
                  <a:latin typeface="Calibri" panose="020F0502020204030204" pitchFamily="34" charset="0"/>
                  <a:cs typeface="Calibri" panose="020F0502020204030204" pitchFamily="34" charset="0"/>
                </a:rPr>
                <a:t> internet.</a:t>
              </a:r>
              <a:endParaRPr lang="en-ID" sz="1400" b="1" dirty="0">
                <a:latin typeface="Calibri" panose="020F0502020204030204" pitchFamily="34" charset="0"/>
                <a:cs typeface="Calibri" panose="020F0502020204030204" pitchFamily="34" charset="0"/>
              </a:endParaRPr>
            </a:p>
          </p:txBody>
        </p:sp>
      </p:grpSp>
      <p:grpSp>
        <p:nvGrpSpPr>
          <p:cNvPr id="28" name="Group 27"/>
          <p:cNvGrpSpPr/>
          <p:nvPr/>
        </p:nvGrpSpPr>
        <p:grpSpPr>
          <a:xfrm>
            <a:off x="253429" y="979256"/>
            <a:ext cx="4384433" cy="525694"/>
            <a:chOff x="1550060" y="1069222"/>
            <a:chExt cx="1787514" cy="525694"/>
          </a:xfrm>
        </p:grpSpPr>
        <p:sp>
          <p:nvSpPr>
            <p:cNvPr id="29" name="Rectangle 28"/>
            <p:cNvSpPr/>
            <p:nvPr/>
          </p:nvSpPr>
          <p:spPr>
            <a:xfrm>
              <a:off x="1569285" y="1069222"/>
              <a:ext cx="1768289" cy="523220"/>
            </a:xfrm>
            <a:prstGeom prst="rect">
              <a:avLst/>
            </a:prstGeom>
          </p:spPr>
          <p:txBody>
            <a:bodyPr wrap="none">
              <a:spAutoFit/>
            </a:bodyPr>
            <a:lstStyle/>
            <a:p>
              <a:r>
                <a:rPr lang="en-US" sz="2800" b="1" dirty="0">
                  <a:solidFill>
                    <a:srgbClr val="FF0000"/>
                  </a:solidFill>
                  <a:latin typeface="Calibri" panose="020F0502020204030204" pitchFamily="34" charset="0"/>
                </a:rPr>
                <a:t>1. </a:t>
              </a:r>
              <a:r>
                <a:rPr lang="en-US" sz="2800" b="1" dirty="0" err="1">
                  <a:solidFill>
                    <a:srgbClr val="FF0000"/>
                  </a:solidFill>
                  <a:latin typeface="Calibri" panose="020F0502020204030204" pitchFamily="34" charset="0"/>
                </a:rPr>
                <a:t>Kecepatan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Akses</a:t>
              </a:r>
              <a:r>
                <a:rPr lang="en-US" sz="2800" b="1" dirty="0">
                  <a:solidFill>
                    <a:srgbClr val="FF0000"/>
                  </a:solidFill>
                  <a:latin typeface="Calibri" panose="020F0502020204030204" pitchFamily="34" charset="0"/>
                </a:rPr>
                <a:t> Internet</a:t>
              </a:r>
            </a:p>
          </p:txBody>
        </p:sp>
        <p:cxnSp>
          <p:nvCxnSpPr>
            <p:cNvPr id="30" name="Straight Connector 29"/>
            <p:cNvCxnSpPr>
              <a:cxnSpLocks/>
            </p:cNvCxnSpPr>
            <p:nvPr/>
          </p:nvCxnSpPr>
          <p:spPr>
            <a:xfrm>
              <a:off x="1550060" y="1594916"/>
              <a:ext cx="1787514"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22"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23" name="テキスト プレースホルダー 6"/>
          <p:cNvSpPr txBox="1">
            <a:spLocks/>
          </p:cNvSpPr>
          <p:nvPr/>
        </p:nvSpPr>
        <p:spPr>
          <a:xfrm>
            <a:off x="927720" y="70783"/>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err="1">
                <a:solidFill>
                  <a:schemeClr val="tx1"/>
                </a:solidFill>
                <a:latin typeface="Calibri" panose="020F0502020204030204" pitchFamily="34" charset="0"/>
              </a:rPr>
              <a:t>Menghubungkan</a:t>
            </a:r>
            <a:r>
              <a:rPr lang="en-US" b="1" dirty="0">
                <a:solidFill>
                  <a:schemeClr val="tx1"/>
                </a:solidFill>
                <a:latin typeface="Calibri" panose="020F0502020204030204" pitchFamily="34" charset="0"/>
              </a:rPr>
              <a:t> </a:t>
            </a:r>
            <a:r>
              <a:rPr lang="en-US" b="1" dirty="0" err="1">
                <a:solidFill>
                  <a:schemeClr val="tx1"/>
                </a:solidFill>
                <a:latin typeface="Calibri" panose="020F0502020204030204" pitchFamily="34" charset="0"/>
              </a:rPr>
              <a:t>Komputer</a:t>
            </a:r>
            <a:r>
              <a:rPr lang="en-US" b="1" dirty="0">
                <a:solidFill>
                  <a:schemeClr val="tx1"/>
                </a:solidFill>
                <a:latin typeface="Calibri" panose="020F0502020204030204" pitchFamily="34" charset="0"/>
              </a:rPr>
              <a:t> </a:t>
            </a:r>
            <a:r>
              <a:rPr lang="en-US" b="1" dirty="0" err="1">
                <a:solidFill>
                  <a:schemeClr val="tx1"/>
                </a:solidFill>
                <a:latin typeface="Calibri" panose="020F0502020204030204" pitchFamily="34" charset="0"/>
              </a:rPr>
              <a:t>ke</a:t>
            </a:r>
            <a:r>
              <a:rPr lang="en-US" b="1" dirty="0">
                <a:solidFill>
                  <a:schemeClr val="tx1"/>
                </a:solidFill>
                <a:latin typeface="Calibri" panose="020F0502020204030204" pitchFamily="34" charset="0"/>
              </a:rPr>
              <a:t> Internet</a:t>
            </a:r>
            <a:endParaRPr lang="en-US" b="1" i="1" dirty="0">
              <a:solidFill>
                <a:schemeClr val="tx1"/>
              </a:solidFill>
              <a:latin typeface="Calibri" panose="020F0502020204030204" pitchFamily="34" charset="0"/>
            </a:endParaRPr>
          </a:p>
        </p:txBody>
      </p:sp>
      <p:sp>
        <p:nvSpPr>
          <p:cNvPr id="24" name="正方形/長方形 15"/>
          <p:cNvSpPr/>
          <p:nvPr/>
        </p:nvSpPr>
        <p:spPr>
          <a:xfrm>
            <a:off x="1005737" y="701030"/>
            <a:ext cx="6690463" cy="6948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31" name="TextBox 30"/>
          <p:cNvSpPr txBox="1"/>
          <p:nvPr/>
        </p:nvSpPr>
        <p:spPr>
          <a:xfrm>
            <a:off x="408806" y="285750"/>
            <a:ext cx="38664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B</a:t>
            </a:r>
          </a:p>
        </p:txBody>
      </p:sp>
    </p:spTree>
    <p:extLst>
      <p:ext uri="{BB962C8B-B14F-4D97-AF65-F5344CB8AC3E}">
        <p14:creationId xmlns:p14="http://schemas.microsoft.com/office/powerpoint/2010/main" val="469778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1750"/>
                            </p:stCondLst>
                            <p:childTnLst>
                              <p:par>
                                <p:cTn id="21" presetID="22" presetClass="entr" presetSubtype="8" fill="hold" grpId="0" nodeType="after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tmplLst>
          <p:tmpl>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22" grpId="0" animBg="1"/>
      <p:bldP spid="23" grpId="0"/>
      <p:bldP spid="24" grpId="0" animBg="1"/>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608B8B-C4D2-4EBE-9065-692DF719408A}"/>
              </a:ext>
            </a:extLst>
          </p:cNvPr>
          <p:cNvSpPr txBox="1"/>
          <p:nvPr/>
        </p:nvSpPr>
        <p:spPr>
          <a:xfrm>
            <a:off x="4735032" y="1047750"/>
            <a:ext cx="4256568" cy="2031325"/>
          </a:xfrm>
          <a:prstGeom prst="rect">
            <a:avLst/>
          </a:prstGeom>
          <a:noFill/>
          <a:ln w="19050">
            <a:solidFill>
              <a:schemeClr val="accent2">
                <a:lumMod val="60000"/>
                <a:lumOff val="40000"/>
              </a:schemeClr>
            </a:solidFill>
            <a:prstDash val="sysDash"/>
          </a:ln>
        </p:spPr>
        <p:txBody>
          <a:bodyPr wrap="square" rtlCol="0">
            <a:spAutoFit/>
          </a:bodyPr>
          <a:lstStyle/>
          <a:p>
            <a:r>
              <a:rPr lang="en-US" dirty="0" err="1">
                <a:latin typeface="Calibri" panose="020F0502020204030204" pitchFamily="34" charset="0"/>
              </a:rPr>
              <a:t>Kriteria</a:t>
            </a:r>
            <a:r>
              <a:rPr lang="en-US" dirty="0">
                <a:latin typeface="Calibri" panose="020F0502020204030204" pitchFamily="34" charset="0"/>
              </a:rPr>
              <a:t> yang </a:t>
            </a:r>
            <a:r>
              <a:rPr lang="en-US" dirty="0" err="1">
                <a:latin typeface="Calibri" panose="020F0502020204030204" pitchFamily="34" charset="0"/>
              </a:rPr>
              <a:t>dapat</a:t>
            </a:r>
            <a:r>
              <a:rPr lang="en-US" dirty="0">
                <a:latin typeface="Calibri" panose="020F0502020204030204" pitchFamily="34" charset="0"/>
              </a:rPr>
              <a:t> </a:t>
            </a:r>
            <a:r>
              <a:rPr lang="en-US" dirty="0" err="1">
                <a:latin typeface="Calibri" panose="020F0502020204030204" pitchFamily="34" charset="0"/>
              </a:rPr>
              <a:t>digunakan</a:t>
            </a:r>
            <a:r>
              <a:rPr lang="en-US" dirty="0">
                <a:latin typeface="Calibri" panose="020F0502020204030204" pitchFamily="34" charset="0"/>
              </a:rPr>
              <a:t> </a:t>
            </a:r>
            <a:r>
              <a:rPr lang="en-US" dirty="0" err="1">
                <a:latin typeface="Calibri" panose="020F0502020204030204" pitchFamily="34" charset="0"/>
              </a:rPr>
              <a:t>sebagai</a:t>
            </a:r>
            <a:r>
              <a:rPr lang="en-US" dirty="0">
                <a:latin typeface="Calibri" panose="020F0502020204030204" pitchFamily="34" charset="0"/>
              </a:rPr>
              <a:t> </a:t>
            </a:r>
            <a:r>
              <a:rPr lang="en-US" dirty="0" err="1">
                <a:latin typeface="Calibri" panose="020F0502020204030204" pitchFamily="34" charset="0"/>
              </a:rPr>
              <a:t>pertimbangan</a:t>
            </a:r>
            <a:r>
              <a:rPr lang="en-US" dirty="0">
                <a:latin typeface="Calibri" panose="020F0502020204030204" pitchFamily="34" charset="0"/>
              </a:rPr>
              <a:t> </a:t>
            </a:r>
            <a:r>
              <a:rPr lang="en-US" dirty="0" err="1">
                <a:latin typeface="Calibri" panose="020F0502020204030204" pitchFamily="34" charset="0"/>
              </a:rPr>
              <a:t>dalam</a:t>
            </a:r>
            <a:r>
              <a:rPr lang="en-US" dirty="0">
                <a:latin typeface="Calibri" panose="020F0502020204030204" pitchFamily="34" charset="0"/>
              </a:rPr>
              <a:t> </a:t>
            </a:r>
            <a:r>
              <a:rPr lang="en-US" dirty="0" err="1">
                <a:latin typeface="Calibri" panose="020F0502020204030204" pitchFamily="34" charset="0"/>
              </a:rPr>
              <a:t>memilih</a:t>
            </a:r>
            <a:r>
              <a:rPr lang="en-US" dirty="0">
                <a:latin typeface="Calibri" panose="020F0502020204030204" pitchFamily="34" charset="0"/>
              </a:rPr>
              <a:t> </a:t>
            </a:r>
            <a:r>
              <a:rPr lang="en-US" dirty="0" err="1">
                <a:latin typeface="Calibri" panose="020F0502020204030204" pitchFamily="34" charset="0"/>
              </a:rPr>
              <a:t>layanan</a:t>
            </a:r>
            <a:r>
              <a:rPr lang="en-US" dirty="0">
                <a:latin typeface="Calibri" panose="020F0502020204030204" pitchFamily="34" charset="0"/>
              </a:rPr>
              <a:t> internet </a:t>
            </a:r>
            <a:r>
              <a:rPr lang="en-US" dirty="0" err="1">
                <a:latin typeface="Calibri" panose="020F0502020204030204" pitchFamily="34" charset="0"/>
              </a:rPr>
              <a:t>dari</a:t>
            </a:r>
            <a:r>
              <a:rPr lang="en-US" dirty="0">
                <a:latin typeface="Calibri" panose="020F0502020204030204" pitchFamily="34" charset="0"/>
              </a:rPr>
              <a:t> </a:t>
            </a:r>
            <a:r>
              <a:rPr lang="en-US" dirty="0" err="1">
                <a:latin typeface="Calibri" panose="020F0502020204030204" pitchFamily="34" charset="0"/>
              </a:rPr>
              <a:t>sebuah</a:t>
            </a:r>
            <a:r>
              <a:rPr lang="en-US" dirty="0">
                <a:latin typeface="Calibri" panose="020F0502020204030204" pitchFamily="34" charset="0"/>
              </a:rPr>
              <a:t> ISP </a:t>
            </a:r>
            <a:r>
              <a:rPr lang="en-US" dirty="0" err="1">
                <a:latin typeface="Calibri" panose="020F0502020204030204" pitchFamily="34" charset="0"/>
              </a:rPr>
              <a:t>adalah</a:t>
            </a:r>
            <a:r>
              <a:rPr lang="en-US" dirty="0">
                <a:latin typeface="Calibri" panose="020F0502020204030204" pitchFamily="34" charset="0"/>
              </a:rPr>
              <a:t>:</a:t>
            </a:r>
          </a:p>
          <a:p>
            <a:pPr marL="342900" indent="-342900">
              <a:buFont typeface="+mj-lt"/>
              <a:buAutoNum type="arabicParenR"/>
            </a:pPr>
            <a:r>
              <a:rPr lang="en-US" dirty="0" err="1">
                <a:latin typeface="Calibri" panose="020F0502020204030204" pitchFamily="34" charset="0"/>
              </a:rPr>
              <a:t>Kecepatan</a:t>
            </a:r>
            <a:r>
              <a:rPr lang="en-US" dirty="0">
                <a:latin typeface="Calibri" panose="020F0502020204030204" pitchFamily="34" charset="0"/>
              </a:rPr>
              <a:t> transfer data</a:t>
            </a:r>
          </a:p>
          <a:p>
            <a:pPr marL="342900" indent="-342900">
              <a:buFont typeface="+mj-lt"/>
              <a:buAutoNum type="arabicParenR"/>
            </a:pPr>
            <a:r>
              <a:rPr lang="en-US" dirty="0" err="1">
                <a:latin typeface="Calibri" panose="020F0502020204030204" pitchFamily="34" charset="0"/>
              </a:rPr>
              <a:t>Biaya</a:t>
            </a:r>
            <a:endParaRPr lang="en-US" dirty="0">
              <a:latin typeface="Calibri" panose="020F0502020204030204" pitchFamily="34" charset="0"/>
            </a:endParaRPr>
          </a:p>
          <a:p>
            <a:pPr marL="342900" indent="-342900">
              <a:buFont typeface="+mj-lt"/>
              <a:buAutoNum type="arabicParenR"/>
            </a:pPr>
            <a:r>
              <a:rPr lang="en-US" dirty="0">
                <a:latin typeface="Calibri" panose="020F0502020204030204" pitchFamily="34" charset="0"/>
              </a:rPr>
              <a:t>Luas </a:t>
            </a:r>
            <a:r>
              <a:rPr lang="en-US" dirty="0" err="1">
                <a:latin typeface="Calibri" panose="020F0502020204030204" pitchFamily="34" charset="0"/>
              </a:rPr>
              <a:t>jangkauan</a:t>
            </a:r>
            <a:endParaRPr lang="en-US" dirty="0">
              <a:latin typeface="Calibri" panose="020F0502020204030204" pitchFamily="34" charset="0"/>
            </a:endParaRPr>
          </a:p>
          <a:p>
            <a:pPr marL="342900" indent="-342900">
              <a:buFont typeface="+mj-lt"/>
              <a:buAutoNum type="arabicParenR"/>
            </a:pPr>
            <a:r>
              <a:rPr lang="en-US" dirty="0" err="1">
                <a:latin typeface="Calibri" panose="020F0502020204030204" pitchFamily="34" charset="0"/>
              </a:rPr>
              <a:t>Teknologi</a:t>
            </a:r>
            <a:r>
              <a:rPr lang="en-US" dirty="0">
                <a:latin typeface="Calibri" panose="020F0502020204030204" pitchFamily="34" charset="0"/>
              </a:rPr>
              <a:t> yang </a:t>
            </a:r>
            <a:r>
              <a:rPr lang="en-US" dirty="0" err="1">
                <a:latin typeface="Calibri" panose="020F0502020204030204" pitchFamily="34" charset="0"/>
              </a:rPr>
              <a:t>digunakan</a:t>
            </a:r>
            <a:r>
              <a:rPr lang="en-US" dirty="0">
                <a:latin typeface="Calibri" panose="020F0502020204030204" pitchFamily="34" charset="0"/>
              </a:rPr>
              <a:t> </a:t>
            </a:r>
          </a:p>
        </p:txBody>
      </p:sp>
      <p:sp>
        <p:nvSpPr>
          <p:cNvPr id="3" name="Rectangle 2"/>
          <p:cNvSpPr/>
          <p:nvPr/>
        </p:nvSpPr>
        <p:spPr>
          <a:xfrm>
            <a:off x="78858" y="971550"/>
            <a:ext cx="4572000" cy="2862322"/>
          </a:xfrm>
          <a:prstGeom prst="rect">
            <a:avLst/>
          </a:prstGeom>
        </p:spPr>
        <p:txBody>
          <a:bodyPr>
            <a:spAutoFit/>
          </a:bodyPr>
          <a:lstStyle/>
          <a:p>
            <a:pPr marL="285750" indent="-285750" algn="just">
              <a:buFont typeface="Wingdings" panose="05000000000000000000" pitchFamily="2" charset="2"/>
              <a:buChar char="§"/>
            </a:pPr>
            <a:r>
              <a:rPr lang="en-US" dirty="0" err="1">
                <a:latin typeface="Calibri" panose="020F0502020204030204" pitchFamily="34" charset="0"/>
              </a:rPr>
              <a:t>Perusahan</a:t>
            </a:r>
            <a:r>
              <a:rPr lang="en-US" dirty="0">
                <a:latin typeface="Calibri" panose="020F0502020204030204" pitchFamily="34" charset="0"/>
              </a:rPr>
              <a:t> </a:t>
            </a:r>
            <a:r>
              <a:rPr lang="en-US" dirty="0" err="1">
                <a:latin typeface="Calibri" panose="020F0502020204030204" pitchFamily="34" charset="0"/>
              </a:rPr>
              <a:t>jasa</a:t>
            </a:r>
            <a:r>
              <a:rPr lang="en-US" dirty="0">
                <a:latin typeface="Calibri" panose="020F0502020204030204" pitchFamily="34" charset="0"/>
              </a:rPr>
              <a:t> </a:t>
            </a:r>
            <a:r>
              <a:rPr lang="en-US" dirty="0" err="1">
                <a:latin typeface="Calibri" panose="020F0502020204030204" pitchFamily="34" charset="0"/>
              </a:rPr>
              <a:t>layanan</a:t>
            </a:r>
            <a:r>
              <a:rPr lang="en-US" dirty="0">
                <a:latin typeface="Calibri" panose="020F0502020204030204" pitchFamily="34" charset="0"/>
              </a:rPr>
              <a:t> </a:t>
            </a:r>
            <a:r>
              <a:rPr lang="en-US" dirty="0" err="1">
                <a:latin typeface="Calibri" panose="020F0502020204030204" pitchFamily="34" charset="0"/>
              </a:rPr>
              <a:t>koneksi</a:t>
            </a:r>
            <a:r>
              <a:rPr lang="en-US" dirty="0">
                <a:latin typeface="Calibri" panose="020F0502020204030204" pitchFamily="34" charset="0"/>
              </a:rPr>
              <a:t> </a:t>
            </a:r>
            <a:r>
              <a:rPr lang="en-US" dirty="0" err="1">
                <a:latin typeface="Calibri" panose="020F0502020204030204" pitchFamily="34" charset="0"/>
              </a:rPr>
              <a:t>ke</a:t>
            </a:r>
            <a:r>
              <a:rPr lang="en-US" dirty="0">
                <a:latin typeface="Calibri" panose="020F0502020204030204" pitchFamily="34" charset="0"/>
              </a:rPr>
              <a:t> internet </a:t>
            </a:r>
            <a:r>
              <a:rPr lang="en-US" dirty="0" err="1">
                <a:latin typeface="Calibri" panose="020F0502020204030204" pitchFamily="34" charset="0"/>
              </a:rPr>
              <a:t>disebut</a:t>
            </a:r>
            <a:r>
              <a:rPr lang="en-US" dirty="0">
                <a:latin typeface="Calibri" panose="020F0502020204030204" pitchFamily="34" charset="0"/>
              </a:rPr>
              <a:t> </a:t>
            </a:r>
            <a:r>
              <a:rPr lang="en-US" dirty="0" err="1">
                <a:latin typeface="Calibri" panose="020F0502020204030204" pitchFamily="34" charset="0"/>
              </a:rPr>
              <a:t>dengan</a:t>
            </a:r>
            <a:r>
              <a:rPr lang="en-US" dirty="0">
                <a:latin typeface="Calibri" panose="020F0502020204030204" pitchFamily="34" charset="0"/>
              </a:rPr>
              <a:t> </a:t>
            </a:r>
            <a:r>
              <a:rPr lang="en-US" i="1" dirty="0">
                <a:latin typeface="Calibri" panose="020F0502020204030204" pitchFamily="34" charset="0"/>
              </a:rPr>
              <a:t>Internet Service Provider (ISP). </a:t>
            </a:r>
            <a:endParaRPr lang="en-US" dirty="0">
              <a:latin typeface="Calibri" panose="020F0502020204030204" pitchFamily="34" charset="0"/>
            </a:endParaRPr>
          </a:p>
          <a:p>
            <a:pPr marL="285750" indent="-285750" algn="just">
              <a:buFont typeface="Wingdings" panose="05000000000000000000" pitchFamily="2" charset="2"/>
              <a:buChar char="§"/>
            </a:pPr>
            <a:r>
              <a:rPr lang="en-US" dirty="0" err="1">
                <a:latin typeface="Calibri" panose="020F0502020204030204" pitchFamily="34" charset="0"/>
              </a:rPr>
              <a:t>Dikenakan</a:t>
            </a:r>
            <a:r>
              <a:rPr lang="en-US" dirty="0">
                <a:latin typeface="Calibri" panose="020F0502020204030204" pitchFamily="34" charset="0"/>
              </a:rPr>
              <a:t> </a:t>
            </a:r>
            <a:r>
              <a:rPr lang="en-US" dirty="0" err="1">
                <a:latin typeface="Calibri" panose="020F0502020204030204" pitchFamily="34" charset="0"/>
              </a:rPr>
              <a:t>biaya</a:t>
            </a:r>
            <a:r>
              <a:rPr lang="en-US" dirty="0">
                <a:latin typeface="Calibri" panose="020F0502020204030204" pitchFamily="34" charset="0"/>
              </a:rPr>
              <a:t> </a:t>
            </a:r>
            <a:r>
              <a:rPr lang="en-US" dirty="0" err="1">
                <a:latin typeface="Calibri" panose="020F0502020204030204" pitchFamily="34" charset="0"/>
              </a:rPr>
              <a:t>berdasarkan</a:t>
            </a:r>
            <a:r>
              <a:rPr lang="en-US" dirty="0">
                <a:latin typeface="Calibri" panose="020F0502020204030204" pitchFamily="34" charset="0"/>
              </a:rPr>
              <a:t> </a:t>
            </a:r>
            <a:r>
              <a:rPr lang="en-US" dirty="0" err="1">
                <a:latin typeface="Calibri" panose="020F0502020204030204" pitchFamily="34" charset="0"/>
              </a:rPr>
              <a:t>banyaknya</a:t>
            </a:r>
            <a:r>
              <a:rPr lang="en-US" dirty="0">
                <a:latin typeface="Calibri" panose="020F0502020204030204" pitchFamily="34" charset="0"/>
              </a:rPr>
              <a:t> </a:t>
            </a:r>
            <a:r>
              <a:rPr lang="en-US" dirty="0" err="1">
                <a:latin typeface="Calibri" panose="020F0502020204030204" pitchFamily="34" charset="0"/>
              </a:rPr>
              <a:t>layanan</a:t>
            </a:r>
            <a:r>
              <a:rPr lang="en-US" dirty="0">
                <a:latin typeface="Calibri" panose="020F0502020204030204" pitchFamily="34" charset="0"/>
              </a:rPr>
              <a:t> </a:t>
            </a:r>
            <a:r>
              <a:rPr lang="en-US" dirty="0" err="1">
                <a:latin typeface="Calibri" panose="020F0502020204030204" pitchFamily="34" charset="0"/>
              </a:rPr>
              <a:t>koneksi</a:t>
            </a:r>
            <a:r>
              <a:rPr lang="en-US" dirty="0">
                <a:latin typeface="Calibri" panose="020F0502020204030204" pitchFamily="34" charset="0"/>
              </a:rPr>
              <a:t> yang </a:t>
            </a:r>
            <a:r>
              <a:rPr lang="en-US" dirty="0" err="1">
                <a:latin typeface="Calibri" panose="020F0502020204030204" pitchFamily="34" charset="0"/>
              </a:rPr>
              <a:t>digunakan</a:t>
            </a:r>
            <a:r>
              <a:rPr lang="en-US" dirty="0">
                <a:latin typeface="Calibri" panose="020F0502020204030204" pitchFamily="34" charset="0"/>
              </a:rPr>
              <a:t>, </a:t>
            </a:r>
            <a:r>
              <a:rPr lang="en-US" dirty="0" err="1">
                <a:latin typeface="Calibri" panose="020F0502020204030204" pitchFamily="34" charset="0"/>
              </a:rPr>
              <a:t>biasanya</a:t>
            </a:r>
            <a:r>
              <a:rPr lang="en-US" dirty="0">
                <a:latin typeface="Calibri" panose="020F0502020204030204" pitchFamily="34" charset="0"/>
              </a:rPr>
              <a:t> </a:t>
            </a:r>
            <a:r>
              <a:rPr lang="en-US" dirty="0" err="1">
                <a:latin typeface="Calibri" panose="020F0502020204030204" pitchFamily="34" charset="0"/>
              </a:rPr>
              <a:t>dihitung</a:t>
            </a:r>
            <a:r>
              <a:rPr lang="en-US" dirty="0">
                <a:latin typeface="Calibri" panose="020F0502020204030204" pitchFamily="34" charset="0"/>
              </a:rPr>
              <a:t> </a:t>
            </a:r>
            <a:r>
              <a:rPr lang="en-US" dirty="0" err="1">
                <a:latin typeface="Calibri" panose="020F0502020204030204" pitchFamily="34" charset="0"/>
              </a:rPr>
              <a:t>berdasarkan</a:t>
            </a:r>
            <a:r>
              <a:rPr lang="en-US" dirty="0">
                <a:latin typeface="Calibri" panose="020F0502020204030204" pitchFamily="34" charset="0"/>
              </a:rPr>
              <a:t> </a:t>
            </a:r>
            <a:r>
              <a:rPr lang="en-US" dirty="0" err="1">
                <a:latin typeface="Calibri" panose="020F0502020204030204" pitchFamily="34" charset="0"/>
              </a:rPr>
              <a:t>waktu</a:t>
            </a:r>
            <a:r>
              <a:rPr lang="en-US" dirty="0">
                <a:latin typeface="Calibri" panose="020F0502020204030204" pitchFamily="34" charset="0"/>
              </a:rPr>
              <a:t> </a:t>
            </a:r>
            <a:r>
              <a:rPr lang="en-US" dirty="0" err="1">
                <a:latin typeface="Calibri" panose="020F0502020204030204" pitchFamily="34" charset="0"/>
              </a:rPr>
              <a:t>koneksi</a:t>
            </a:r>
            <a:r>
              <a:rPr lang="en-US" dirty="0">
                <a:latin typeface="Calibri" panose="020F0502020204030204" pitchFamily="34" charset="0"/>
              </a:rPr>
              <a:t> </a:t>
            </a:r>
            <a:r>
              <a:rPr lang="en-US" dirty="0" err="1">
                <a:latin typeface="Calibri" panose="020F0502020204030204" pitchFamily="34" charset="0"/>
              </a:rPr>
              <a:t>atau</a:t>
            </a:r>
            <a:r>
              <a:rPr lang="en-US" dirty="0">
                <a:latin typeface="Calibri" panose="020F0502020204030204" pitchFamily="34" charset="0"/>
              </a:rPr>
              <a:t> </a:t>
            </a:r>
            <a:r>
              <a:rPr lang="en-US" dirty="0" err="1">
                <a:latin typeface="Calibri" panose="020F0502020204030204" pitchFamily="34" charset="0"/>
              </a:rPr>
              <a:t>jumlah</a:t>
            </a:r>
            <a:r>
              <a:rPr lang="en-US" dirty="0">
                <a:latin typeface="Calibri" panose="020F0502020204030204" pitchFamily="34" charset="0"/>
              </a:rPr>
              <a:t> data yang di-</a:t>
            </a:r>
            <a:r>
              <a:rPr lang="en-US" i="1" dirty="0" err="1">
                <a:latin typeface="Calibri" panose="020F0502020204030204" pitchFamily="34" charset="0"/>
              </a:rPr>
              <a:t>downlaod</a:t>
            </a:r>
            <a:r>
              <a:rPr lang="en-US" i="1" dirty="0">
                <a:latin typeface="Calibri" panose="020F0502020204030204" pitchFamily="34" charset="0"/>
              </a:rPr>
              <a:t>/upload.</a:t>
            </a:r>
          </a:p>
          <a:p>
            <a:pPr marL="285750" indent="-285750">
              <a:buFont typeface="Wingdings" panose="05000000000000000000" pitchFamily="2" charset="2"/>
              <a:buChar char="§"/>
            </a:pPr>
            <a:r>
              <a:rPr lang="en-US" dirty="0" err="1">
                <a:latin typeface="Calibri" panose="020F0502020204030204" pitchFamily="34" charset="0"/>
              </a:rPr>
              <a:t>Layanan</a:t>
            </a:r>
            <a:r>
              <a:rPr lang="en-US" dirty="0">
                <a:latin typeface="Calibri" panose="020F0502020204030204" pitchFamily="34" charset="0"/>
              </a:rPr>
              <a:t> </a:t>
            </a:r>
            <a:r>
              <a:rPr lang="en-US" dirty="0" err="1">
                <a:latin typeface="Calibri" panose="020F0502020204030204" pitchFamily="34" charset="0"/>
              </a:rPr>
              <a:t>akses</a:t>
            </a:r>
            <a:r>
              <a:rPr lang="en-US" dirty="0">
                <a:latin typeface="Calibri" panose="020F0502020204030204" pitchFamily="34" charset="0"/>
              </a:rPr>
              <a:t> internet </a:t>
            </a:r>
            <a:r>
              <a:rPr lang="en-US" dirty="0" err="1">
                <a:latin typeface="Calibri" panose="020F0502020204030204" pitchFamily="34" charset="0"/>
              </a:rPr>
              <a:t>nirkabel</a:t>
            </a:r>
            <a:r>
              <a:rPr lang="en-US" dirty="0">
                <a:latin typeface="Calibri" panose="020F0502020204030204" pitchFamily="34" charset="0"/>
              </a:rPr>
              <a:t> yang </a:t>
            </a:r>
            <a:r>
              <a:rPr lang="en-US" dirty="0" err="1">
                <a:latin typeface="Calibri" panose="020F0502020204030204" pitchFamily="34" charset="0"/>
              </a:rPr>
              <a:t>disediakan</a:t>
            </a:r>
            <a:r>
              <a:rPr lang="en-US" dirty="0">
                <a:latin typeface="Calibri" panose="020F0502020204030204" pitchFamily="34" charset="0"/>
              </a:rPr>
              <a:t> operator </a:t>
            </a:r>
            <a:r>
              <a:rPr lang="en-US" dirty="0" err="1">
                <a:latin typeface="Calibri" panose="020F0502020204030204" pitchFamily="34" charset="0"/>
              </a:rPr>
              <a:t>seluler</a:t>
            </a:r>
            <a:r>
              <a:rPr lang="en-US" dirty="0">
                <a:latin typeface="Calibri" panose="020F0502020204030204" pitchFamily="34" charset="0"/>
              </a:rPr>
              <a:t> </a:t>
            </a:r>
            <a:r>
              <a:rPr lang="en-US" dirty="0" err="1">
                <a:latin typeface="Calibri" panose="020F0502020204030204" pitchFamily="34" charset="0"/>
              </a:rPr>
              <a:t>disebut</a:t>
            </a:r>
            <a:r>
              <a:rPr lang="en-US" dirty="0">
                <a:latin typeface="Calibri" panose="020F0502020204030204" pitchFamily="34" charset="0"/>
              </a:rPr>
              <a:t> juga </a:t>
            </a:r>
            <a:r>
              <a:rPr lang="en-US" dirty="0" err="1">
                <a:latin typeface="Calibri" panose="020F0502020204030204" pitchFamily="34" charset="0"/>
              </a:rPr>
              <a:t>layanan</a:t>
            </a:r>
            <a:r>
              <a:rPr lang="en-US" dirty="0">
                <a:latin typeface="Calibri" panose="020F0502020204030204" pitchFamily="34" charset="0"/>
              </a:rPr>
              <a:t> </a:t>
            </a:r>
            <a:r>
              <a:rPr lang="en-US" i="1" dirty="0">
                <a:latin typeface="Calibri" panose="020F0502020204030204" pitchFamily="34" charset="0"/>
              </a:rPr>
              <a:t>mobile data. </a:t>
            </a:r>
          </a:p>
        </p:txBody>
      </p:sp>
      <p:grpSp>
        <p:nvGrpSpPr>
          <p:cNvPr id="17" name="Group 16">
            <a:extLst>
              <a:ext uri="{FF2B5EF4-FFF2-40B4-BE49-F238E27FC236}">
                <a16:creationId xmlns:a16="http://schemas.microsoft.com/office/drawing/2014/main" id="{9D068D69-9591-4F23-A411-5490CF750CA8}"/>
              </a:ext>
            </a:extLst>
          </p:cNvPr>
          <p:cNvGrpSpPr/>
          <p:nvPr/>
        </p:nvGrpSpPr>
        <p:grpSpPr>
          <a:xfrm>
            <a:off x="4923317" y="3181350"/>
            <a:ext cx="3458683" cy="1423262"/>
            <a:chOff x="4770917" y="2998573"/>
            <a:chExt cx="3458683" cy="1423262"/>
          </a:xfrm>
        </p:grpSpPr>
        <p:sp>
          <p:nvSpPr>
            <p:cNvPr id="18" name="TextBox 17">
              <a:extLst>
                <a:ext uri="{FF2B5EF4-FFF2-40B4-BE49-F238E27FC236}">
                  <a16:creationId xmlns:a16="http://schemas.microsoft.com/office/drawing/2014/main" id="{45C1AE12-225D-4870-A199-F03694C6060C}"/>
                </a:ext>
              </a:extLst>
            </p:cNvPr>
            <p:cNvSpPr txBox="1"/>
            <p:nvPr/>
          </p:nvSpPr>
          <p:spPr>
            <a:xfrm>
              <a:off x="4843647" y="4114058"/>
              <a:ext cx="3299120" cy="307777"/>
            </a:xfrm>
            <a:prstGeom prst="rect">
              <a:avLst/>
            </a:prstGeom>
            <a:noFill/>
          </p:spPr>
          <p:txBody>
            <a:bodyPr wrap="square" rtlCol="0">
              <a:spAutoFit/>
            </a:bodyPr>
            <a:lstStyle/>
            <a:p>
              <a:pPr algn="ctr"/>
              <a:r>
                <a:rPr lang="id-ID" sz="1400" b="1" dirty="0">
                  <a:latin typeface="Calibri" panose="020F0502020204030204" pitchFamily="34" charset="0"/>
                  <a:cs typeface="Calibri" panose="020F0502020204030204" pitchFamily="34" charset="0"/>
                </a:rPr>
                <a:t>Salah satu </a:t>
              </a:r>
              <a:r>
                <a:rPr lang="en-US" sz="1400" b="1" dirty="0">
                  <a:latin typeface="Calibri" panose="020F0502020204030204" pitchFamily="34" charset="0"/>
                  <a:cs typeface="Calibri" panose="020F0502020204030204" pitchFamily="34" charset="0"/>
                </a:rPr>
                <a:t>ISP yang </a:t>
              </a:r>
              <a:r>
                <a:rPr lang="en-US" sz="1400" b="1" dirty="0" err="1">
                  <a:latin typeface="Calibri" panose="020F0502020204030204" pitchFamily="34" charset="0"/>
                  <a:cs typeface="Calibri" panose="020F0502020204030204" pitchFamily="34" charset="0"/>
                </a:rPr>
                <a:t>ada</a:t>
              </a:r>
              <a:r>
                <a:rPr lang="en-US" sz="1400" b="1" dirty="0">
                  <a:latin typeface="Calibri" panose="020F0502020204030204" pitchFamily="34" charset="0"/>
                  <a:cs typeface="Calibri" panose="020F0502020204030204" pitchFamily="34" charset="0"/>
                </a:rPr>
                <a:t> di Indonesia</a:t>
              </a:r>
              <a:endParaRPr lang="en-ID" sz="1400" b="1" dirty="0">
                <a:latin typeface="Calibri" panose="020F0502020204030204" pitchFamily="34" charset="0"/>
                <a:cs typeface="Calibri" panose="020F0502020204030204" pitchFamily="34" charset="0"/>
              </a:endParaRPr>
            </a:p>
          </p:txBody>
        </p:sp>
        <p:pic>
          <p:nvPicPr>
            <p:cNvPr id="19" name="Picture 2">
              <a:extLst>
                <a:ext uri="{FF2B5EF4-FFF2-40B4-BE49-F238E27FC236}">
                  <a16:creationId xmlns:a16="http://schemas.microsoft.com/office/drawing/2014/main" id="{0DB7BA84-15DC-4804-B915-D9E94A7B03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0917" y="2998573"/>
              <a:ext cx="3371850" cy="9525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7BBA4B2F-C0A7-4687-B2AB-C3F7A8308A49}"/>
                </a:ext>
              </a:extLst>
            </p:cNvPr>
            <p:cNvSpPr txBox="1"/>
            <p:nvPr/>
          </p:nvSpPr>
          <p:spPr>
            <a:xfrm>
              <a:off x="6324600" y="3928456"/>
              <a:ext cx="1905000"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13" name="Group 12"/>
          <p:cNvGrpSpPr/>
          <p:nvPr/>
        </p:nvGrpSpPr>
        <p:grpSpPr>
          <a:xfrm>
            <a:off x="304800" y="238147"/>
            <a:ext cx="5015376" cy="525694"/>
            <a:chOff x="1550060" y="1069222"/>
            <a:chExt cx="2044747" cy="525694"/>
          </a:xfrm>
        </p:grpSpPr>
        <p:sp>
          <p:nvSpPr>
            <p:cNvPr id="14" name="Rectangle 13"/>
            <p:cNvSpPr/>
            <p:nvPr/>
          </p:nvSpPr>
          <p:spPr>
            <a:xfrm>
              <a:off x="1569285" y="1069222"/>
              <a:ext cx="2025522" cy="523220"/>
            </a:xfrm>
            <a:prstGeom prst="rect">
              <a:avLst/>
            </a:prstGeom>
          </p:spPr>
          <p:txBody>
            <a:bodyPr wrap="none">
              <a:spAutoFit/>
            </a:bodyPr>
            <a:lstStyle/>
            <a:p>
              <a:r>
                <a:rPr lang="en-US" sz="2800" b="1" dirty="0">
                  <a:solidFill>
                    <a:srgbClr val="FF0000"/>
                  </a:solidFill>
                  <a:latin typeface="Calibri" panose="020F0502020204030204" pitchFamily="34" charset="0"/>
                </a:rPr>
                <a:t>2. </a:t>
              </a:r>
              <a:r>
                <a:rPr lang="en-US" sz="2800" b="1" i="1" dirty="0">
                  <a:solidFill>
                    <a:srgbClr val="FF0000"/>
                  </a:solidFill>
                  <a:latin typeface="Calibri" panose="020F0502020204030204" pitchFamily="34" charset="0"/>
                </a:rPr>
                <a:t>Internet Service Provider </a:t>
              </a:r>
              <a:r>
                <a:rPr lang="en-US" sz="2800" b="1" dirty="0">
                  <a:solidFill>
                    <a:srgbClr val="FF0000"/>
                  </a:solidFill>
                  <a:latin typeface="Calibri" panose="020F0502020204030204" pitchFamily="34" charset="0"/>
                </a:rPr>
                <a:t>(ISP)</a:t>
              </a:r>
            </a:p>
          </p:txBody>
        </p:sp>
        <p:cxnSp>
          <p:nvCxnSpPr>
            <p:cNvPr id="15" name="Straight Connector 14"/>
            <p:cNvCxnSpPr>
              <a:cxnSpLocks/>
            </p:cNvCxnSpPr>
            <p:nvPr/>
          </p:nvCxnSpPr>
          <p:spPr>
            <a:xfrm>
              <a:off x="1550060" y="1594916"/>
              <a:ext cx="201931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983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0277C7-1D1E-4EB0-9FDC-776889115DF8}"/>
              </a:ext>
            </a:extLst>
          </p:cNvPr>
          <p:cNvSpPr txBox="1"/>
          <p:nvPr/>
        </p:nvSpPr>
        <p:spPr>
          <a:xfrm>
            <a:off x="4038600" y="1303192"/>
            <a:ext cx="4876800" cy="2862322"/>
          </a:xfrm>
          <a:prstGeom prst="rect">
            <a:avLst/>
          </a:prstGeom>
          <a:noFill/>
        </p:spPr>
        <p:txBody>
          <a:bodyPr wrap="square" rtlCol="0">
            <a:spAutoFit/>
          </a:bodyPr>
          <a:lstStyle/>
          <a:p>
            <a:pPr marL="285750" indent="-285750">
              <a:buFont typeface="Wingdings" panose="05000000000000000000" pitchFamily="2" charset="2"/>
              <a:buChar char="§"/>
            </a:pPr>
            <a:r>
              <a:rPr lang="en-US" dirty="0" err="1">
                <a:latin typeface="Calibri" panose="020F0502020204030204" pitchFamily="34" charset="0"/>
              </a:rPr>
              <a:t>Mengakses</a:t>
            </a:r>
            <a:r>
              <a:rPr lang="en-US" dirty="0">
                <a:latin typeface="Calibri" panose="020F0502020204030204" pitchFamily="34" charset="0"/>
              </a:rPr>
              <a:t> internet </a:t>
            </a:r>
            <a:r>
              <a:rPr lang="en-US" dirty="0" err="1">
                <a:latin typeface="Calibri" panose="020F0502020204030204" pitchFamily="34" charset="0"/>
              </a:rPr>
              <a:t>menggunakan</a:t>
            </a:r>
            <a:r>
              <a:rPr lang="en-US" dirty="0">
                <a:latin typeface="Calibri" panose="020F0502020204030204" pitchFamily="34" charset="0"/>
              </a:rPr>
              <a:t> </a:t>
            </a:r>
            <a:r>
              <a:rPr lang="en-US" dirty="0" err="1">
                <a:latin typeface="Calibri" panose="020F0502020204030204" pitchFamily="34" charset="0"/>
              </a:rPr>
              <a:t>jaringan</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a:t>
            </a:r>
            <a:r>
              <a:rPr lang="en-US" dirty="0" err="1">
                <a:latin typeface="Calibri" panose="020F0502020204030204" pitchFamily="34" charset="0"/>
              </a:rPr>
              <a:t>lokal</a:t>
            </a:r>
            <a:r>
              <a:rPr lang="en-US" dirty="0">
                <a:latin typeface="Calibri" panose="020F0502020204030204" pitchFamily="34" charset="0"/>
              </a:rPr>
              <a:t> </a:t>
            </a:r>
            <a:r>
              <a:rPr lang="en-US" dirty="0" err="1">
                <a:latin typeface="Calibri" panose="020F0502020204030204" pitchFamily="34" charset="0"/>
              </a:rPr>
              <a:t>berarti</a:t>
            </a:r>
            <a:r>
              <a:rPr lang="en-US" dirty="0">
                <a:latin typeface="Calibri" panose="020F0502020204030204" pitchFamily="34" charset="0"/>
              </a:rPr>
              <a:t> </a:t>
            </a:r>
            <a:r>
              <a:rPr lang="en-US" dirty="0" err="1">
                <a:latin typeface="Calibri" panose="020F0502020204030204" pitchFamily="34" charset="0"/>
              </a:rPr>
              <a:t>menghubungkan</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a:t>
            </a:r>
            <a:r>
              <a:rPr lang="en-US" dirty="0" err="1">
                <a:latin typeface="Calibri" panose="020F0502020204030204" pitchFamily="34" charset="0"/>
              </a:rPr>
              <a:t>ke</a:t>
            </a:r>
            <a:r>
              <a:rPr lang="en-US" dirty="0">
                <a:latin typeface="Calibri" panose="020F0502020204030204" pitchFamily="34" charset="0"/>
              </a:rPr>
              <a:t> internet </a:t>
            </a:r>
            <a:r>
              <a:rPr lang="en-US" dirty="0" err="1">
                <a:latin typeface="Calibri" panose="020F0502020204030204" pitchFamily="34" charset="0"/>
              </a:rPr>
              <a:t>melalui</a:t>
            </a:r>
            <a:r>
              <a:rPr lang="en-US" dirty="0">
                <a:latin typeface="Calibri" panose="020F0502020204030204" pitchFamily="34" charset="0"/>
              </a:rPr>
              <a:t> </a:t>
            </a:r>
            <a:r>
              <a:rPr lang="en-US" dirty="0" err="1">
                <a:latin typeface="Calibri" panose="020F0502020204030204" pitchFamily="34" charset="0"/>
              </a:rPr>
              <a:t>sebuah</a:t>
            </a:r>
            <a:r>
              <a:rPr lang="en-US" dirty="0">
                <a:latin typeface="Calibri" panose="020F0502020204030204" pitchFamily="34" charset="0"/>
              </a:rPr>
              <a:t> server </a:t>
            </a:r>
            <a:r>
              <a:rPr lang="en-US" dirty="0" err="1">
                <a:latin typeface="Calibri" panose="020F0502020204030204" pitchFamily="34" charset="0"/>
              </a:rPr>
              <a:t>jaringan</a:t>
            </a:r>
            <a:r>
              <a:rPr lang="en-US" dirty="0">
                <a:latin typeface="Calibri" panose="020F0502020204030204" pitchFamily="34" charset="0"/>
              </a:rPr>
              <a:t> </a:t>
            </a:r>
            <a:r>
              <a:rPr lang="en-US" dirty="0" err="1">
                <a:latin typeface="Calibri" panose="020F0502020204030204" pitchFamily="34" charset="0"/>
              </a:rPr>
              <a:t>lokal</a:t>
            </a:r>
            <a:r>
              <a:rPr lang="en-US" dirty="0">
                <a:latin typeface="Calibri" panose="020F0502020204030204" pitchFamily="34" charset="0"/>
              </a:rPr>
              <a:t> yang </a:t>
            </a:r>
            <a:r>
              <a:rPr lang="en-US" dirty="0" err="1">
                <a:latin typeface="Calibri" panose="020F0502020204030204" pitchFamily="34" charset="0"/>
              </a:rPr>
              <a:t>terhubung</a:t>
            </a:r>
            <a:r>
              <a:rPr lang="en-US" dirty="0">
                <a:latin typeface="Calibri" panose="020F0502020204030204" pitchFamily="34" charset="0"/>
              </a:rPr>
              <a:t> </a:t>
            </a:r>
            <a:r>
              <a:rPr lang="en-US" dirty="0" err="1">
                <a:latin typeface="Calibri" panose="020F0502020204030204" pitchFamily="34" charset="0"/>
              </a:rPr>
              <a:t>ke</a:t>
            </a:r>
            <a:r>
              <a:rPr lang="en-US" dirty="0">
                <a:latin typeface="Calibri" panose="020F0502020204030204" pitchFamily="34" charset="0"/>
              </a:rPr>
              <a:t> internet. </a:t>
            </a:r>
          </a:p>
          <a:p>
            <a:pPr marL="285750" indent="-285750">
              <a:buFont typeface="Wingdings" panose="05000000000000000000" pitchFamily="2" charset="2"/>
              <a:buChar char="§"/>
            </a:pPr>
            <a:r>
              <a:rPr lang="en-US" dirty="0" err="1">
                <a:latin typeface="Calibri" panose="020F0502020204030204" pitchFamily="34" charset="0"/>
              </a:rPr>
              <a:t>Menghubungkan</a:t>
            </a:r>
            <a:r>
              <a:rPr lang="en-US" dirty="0">
                <a:latin typeface="Calibri" panose="020F0502020204030204" pitchFamily="34" charset="0"/>
              </a:rPr>
              <a:t> internet </a:t>
            </a:r>
            <a:r>
              <a:rPr lang="en-US" dirty="0" err="1">
                <a:latin typeface="Calibri" panose="020F0502020204030204" pitchFamily="34" charset="0"/>
              </a:rPr>
              <a:t>melalui</a:t>
            </a:r>
            <a:r>
              <a:rPr lang="en-US" dirty="0">
                <a:latin typeface="Calibri" panose="020F0502020204030204" pitchFamily="34" charset="0"/>
              </a:rPr>
              <a:t> LAN </a:t>
            </a:r>
            <a:r>
              <a:rPr lang="en-US" dirty="0" err="1">
                <a:latin typeface="Calibri" panose="020F0502020204030204" pitchFamily="34" charset="0"/>
              </a:rPr>
              <a:t>biasanya</a:t>
            </a:r>
            <a:r>
              <a:rPr lang="en-US" dirty="0">
                <a:latin typeface="Calibri" panose="020F0502020204030204" pitchFamily="34" charset="0"/>
              </a:rPr>
              <a:t> </a:t>
            </a:r>
            <a:r>
              <a:rPr lang="en-US" dirty="0" err="1">
                <a:latin typeface="Calibri" panose="020F0502020204030204" pitchFamily="34" charset="0"/>
              </a:rPr>
              <a:t>banyak</a:t>
            </a:r>
            <a:r>
              <a:rPr lang="en-US" dirty="0">
                <a:latin typeface="Calibri" panose="020F0502020204030204" pitchFamily="34" charset="0"/>
              </a:rPr>
              <a:t> </a:t>
            </a:r>
            <a:r>
              <a:rPr lang="en-US" dirty="0" err="1">
                <a:latin typeface="Calibri" panose="020F0502020204030204" pitchFamily="34" charset="0"/>
              </a:rPr>
              <a:t>dilakukan</a:t>
            </a:r>
            <a:r>
              <a:rPr lang="en-US" dirty="0">
                <a:latin typeface="Calibri" panose="020F0502020204030204" pitchFamily="34" charset="0"/>
              </a:rPr>
              <a:t> di </a:t>
            </a:r>
            <a:r>
              <a:rPr lang="en-US" dirty="0" err="1">
                <a:latin typeface="Calibri" panose="020F0502020204030204" pitchFamily="34" charset="0"/>
              </a:rPr>
              <a:t>perusahaan</a:t>
            </a:r>
            <a:r>
              <a:rPr lang="en-US" dirty="0">
                <a:latin typeface="Calibri" panose="020F0502020204030204" pitchFamily="34" charset="0"/>
              </a:rPr>
              <a:t>, </a:t>
            </a:r>
            <a:r>
              <a:rPr lang="en-US" dirty="0" err="1">
                <a:latin typeface="Calibri" panose="020F0502020204030204" pitchFamily="34" charset="0"/>
              </a:rPr>
              <a:t>laboratorium</a:t>
            </a:r>
            <a:r>
              <a:rPr lang="en-US" dirty="0">
                <a:latin typeface="Calibri" panose="020F0502020204030204" pitchFamily="34" charset="0"/>
              </a:rPr>
              <a:t>, </a:t>
            </a:r>
            <a:r>
              <a:rPr lang="en-US" dirty="0" err="1">
                <a:latin typeface="Calibri" panose="020F0502020204030204" pitchFamily="34" charset="0"/>
              </a:rPr>
              <a:t>sekolah</a:t>
            </a:r>
            <a:r>
              <a:rPr lang="en-US" dirty="0">
                <a:latin typeface="Calibri" panose="020F0502020204030204" pitchFamily="34" charset="0"/>
              </a:rPr>
              <a:t>, dan </a:t>
            </a:r>
            <a:r>
              <a:rPr lang="en-US" dirty="0" err="1">
                <a:latin typeface="Calibri" panose="020F0502020204030204" pitchFamily="34" charset="0"/>
              </a:rPr>
              <a:t>sebagainya</a:t>
            </a:r>
            <a:r>
              <a:rPr lang="en-US" dirty="0">
                <a:latin typeface="Calibri" panose="020F0502020204030204" pitchFamily="34" charset="0"/>
              </a:rPr>
              <a:t>.</a:t>
            </a:r>
          </a:p>
          <a:p>
            <a:pPr marL="285750" indent="-285750">
              <a:buFont typeface="Wingdings" panose="05000000000000000000" pitchFamily="2" charset="2"/>
              <a:buChar char="§"/>
            </a:pPr>
            <a:r>
              <a:rPr lang="en-US" dirty="0" err="1">
                <a:latin typeface="Calibri" panose="020F0502020204030204" pitchFamily="34" charset="0"/>
              </a:rPr>
              <a:t>Jaringan</a:t>
            </a:r>
            <a:r>
              <a:rPr lang="en-US" dirty="0">
                <a:latin typeface="Calibri" panose="020F0502020204030204" pitchFamily="34" charset="0"/>
              </a:rPr>
              <a:t> LAN </a:t>
            </a:r>
            <a:r>
              <a:rPr lang="en-US" dirty="0" err="1">
                <a:latin typeface="Calibri" panose="020F0502020204030204" pitchFamily="34" charset="0"/>
              </a:rPr>
              <a:t>biasanya</a:t>
            </a:r>
            <a:r>
              <a:rPr lang="en-US" dirty="0">
                <a:latin typeface="Calibri" panose="020F0502020204030204" pitchFamily="34" charset="0"/>
              </a:rPr>
              <a:t> </a:t>
            </a:r>
            <a:r>
              <a:rPr lang="en-US" dirty="0" err="1">
                <a:latin typeface="Calibri" panose="020F0502020204030204" pitchFamily="34" charset="0"/>
              </a:rPr>
              <a:t>dibangun</a:t>
            </a:r>
            <a:r>
              <a:rPr lang="en-US" dirty="0">
                <a:latin typeface="Calibri" panose="020F0502020204030204" pitchFamily="34" charset="0"/>
              </a:rPr>
              <a:t> </a:t>
            </a:r>
            <a:r>
              <a:rPr lang="en-US" dirty="0" err="1">
                <a:latin typeface="Calibri" panose="020F0502020204030204" pitchFamily="34" charset="0"/>
              </a:rPr>
              <a:t>dengan</a:t>
            </a:r>
            <a:r>
              <a:rPr lang="en-US" dirty="0">
                <a:latin typeface="Calibri" panose="020F0502020204030204" pitchFamily="34" charset="0"/>
              </a:rPr>
              <a:t> </a:t>
            </a:r>
            <a:r>
              <a:rPr lang="en-US" dirty="0" err="1">
                <a:latin typeface="Calibri" panose="020F0502020204030204" pitchFamily="34" charset="0"/>
              </a:rPr>
              <a:t>menggunakan</a:t>
            </a:r>
            <a:r>
              <a:rPr lang="en-US" dirty="0">
                <a:latin typeface="Calibri" panose="020F0502020204030204" pitchFamily="34" charset="0"/>
              </a:rPr>
              <a:t> </a:t>
            </a:r>
            <a:r>
              <a:rPr lang="en-US" dirty="0" err="1">
                <a:latin typeface="Calibri" panose="020F0502020204030204" pitchFamily="34" charset="0"/>
              </a:rPr>
              <a:t>teknologi</a:t>
            </a:r>
            <a:r>
              <a:rPr lang="en-US" dirty="0">
                <a:latin typeface="Calibri" panose="020F0502020204030204" pitchFamily="34" charset="0"/>
              </a:rPr>
              <a:t> </a:t>
            </a:r>
            <a:r>
              <a:rPr lang="en-US" dirty="0" err="1">
                <a:latin typeface="Calibri" panose="020F0502020204030204" pitchFamily="34" charset="0"/>
              </a:rPr>
              <a:t>kabel</a:t>
            </a:r>
            <a:r>
              <a:rPr lang="en-US" dirty="0">
                <a:latin typeface="Calibri" panose="020F0502020204030204" pitchFamily="34" charset="0"/>
              </a:rPr>
              <a:t>, </a:t>
            </a:r>
            <a:r>
              <a:rPr lang="en-US" dirty="0" err="1">
                <a:latin typeface="Calibri" panose="020F0502020204030204" pitchFamily="34" charset="0"/>
              </a:rPr>
              <a:t>nirkabel</a:t>
            </a:r>
            <a:r>
              <a:rPr lang="en-US" dirty="0">
                <a:latin typeface="Calibri" panose="020F0502020204030204" pitchFamily="34" charset="0"/>
              </a:rPr>
              <a:t>, </a:t>
            </a:r>
            <a:r>
              <a:rPr lang="en-US" dirty="0" err="1">
                <a:latin typeface="Calibri" panose="020F0502020204030204" pitchFamily="34" charset="0"/>
              </a:rPr>
              <a:t>atau</a:t>
            </a:r>
            <a:r>
              <a:rPr lang="en-US" dirty="0">
                <a:latin typeface="Calibri" panose="020F0502020204030204" pitchFamily="34" charset="0"/>
              </a:rPr>
              <a:t> </a:t>
            </a:r>
            <a:r>
              <a:rPr lang="en-US" dirty="0" err="1">
                <a:latin typeface="Calibri" panose="020F0502020204030204" pitchFamily="34" charset="0"/>
              </a:rPr>
              <a:t>gabungan</a:t>
            </a:r>
            <a:r>
              <a:rPr lang="en-US" dirty="0">
                <a:latin typeface="Calibri" panose="020F0502020204030204" pitchFamily="34" charset="0"/>
              </a:rPr>
              <a:t> </a:t>
            </a:r>
            <a:r>
              <a:rPr lang="en-US" dirty="0" err="1">
                <a:latin typeface="Calibri" panose="020F0502020204030204" pitchFamily="34" charset="0"/>
              </a:rPr>
              <a:t>keduanya</a:t>
            </a:r>
            <a:r>
              <a:rPr lang="en-US" dirty="0">
                <a:latin typeface="Calibri" panose="020F0502020204030204" pitchFamily="34" charset="0"/>
              </a:rPr>
              <a:t>. </a:t>
            </a:r>
            <a:endParaRPr lang="en-ID" dirty="0">
              <a:latin typeface="Calibri" panose="020F0502020204030204" pitchFamily="34" charset="0"/>
            </a:endParaRPr>
          </a:p>
        </p:txBody>
      </p:sp>
      <p:grpSp>
        <p:nvGrpSpPr>
          <p:cNvPr id="14" name="Group 13">
            <a:extLst>
              <a:ext uri="{FF2B5EF4-FFF2-40B4-BE49-F238E27FC236}">
                <a16:creationId xmlns:a16="http://schemas.microsoft.com/office/drawing/2014/main" id="{AE9D2416-2BEA-4D82-A9E8-0A90D6FC2545}"/>
              </a:ext>
            </a:extLst>
          </p:cNvPr>
          <p:cNvGrpSpPr/>
          <p:nvPr/>
        </p:nvGrpSpPr>
        <p:grpSpPr>
          <a:xfrm>
            <a:off x="532994" y="1439585"/>
            <a:ext cx="3299120" cy="2818807"/>
            <a:chOff x="660843" y="1140961"/>
            <a:chExt cx="3299120" cy="2818807"/>
          </a:xfrm>
        </p:grpSpPr>
        <p:sp>
          <p:nvSpPr>
            <p:cNvPr id="15" name="TextBox 14">
              <a:extLst>
                <a:ext uri="{FF2B5EF4-FFF2-40B4-BE49-F238E27FC236}">
                  <a16:creationId xmlns:a16="http://schemas.microsoft.com/office/drawing/2014/main" id="{3CDCEDE1-19A3-447A-80F1-B263BD784585}"/>
                </a:ext>
              </a:extLst>
            </p:cNvPr>
            <p:cNvSpPr txBox="1"/>
            <p:nvPr/>
          </p:nvSpPr>
          <p:spPr>
            <a:xfrm>
              <a:off x="660843" y="3436548"/>
              <a:ext cx="3299120" cy="523220"/>
            </a:xfrm>
            <a:prstGeom prst="rect">
              <a:avLst/>
            </a:prstGeom>
            <a:noFill/>
          </p:spPr>
          <p:txBody>
            <a:bodyPr wrap="square" rtlCol="0">
              <a:spAutoFit/>
            </a:bodyPr>
            <a:lstStyle/>
            <a:p>
              <a:pPr algn="ctr"/>
              <a:r>
                <a:rPr lang="en-US" sz="1400" b="1" dirty="0">
                  <a:latin typeface="Calibri" panose="020F0502020204030204" pitchFamily="34" charset="0"/>
                  <a:cs typeface="Calibri" panose="020F0502020204030204" pitchFamily="34" charset="0"/>
                </a:rPr>
                <a:t>Diagram </a:t>
              </a:r>
              <a:r>
                <a:rPr lang="en-US" sz="1400" b="1" dirty="0" err="1">
                  <a:latin typeface="Calibri" panose="020F0502020204030204" pitchFamily="34" charset="0"/>
                  <a:cs typeface="Calibri" panose="020F0502020204030204" pitchFamily="34" charset="0"/>
                </a:rPr>
                <a:t>jaringan</a:t>
              </a:r>
              <a:r>
                <a:rPr lang="en-US" sz="1400" b="1" dirty="0">
                  <a:latin typeface="Calibri" panose="020F0502020204030204" pitchFamily="34" charset="0"/>
                  <a:cs typeface="Calibri" panose="020F0502020204030204" pitchFamily="34" charset="0"/>
                </a:rPr>
                <a:t> LAN </a:t>
              </a:r>
              <a:r>
                <a:rPr lang="en-US" sz="1400" b="1" i="1" dirty="0">
                  <a:latin typeface="Calibri" panose="020F0502020204030204" pitchFamily="34" charset="0"/>
                  <a:cs typeface="Calibri" panose="020F0502020204030204" pitchFamily="34" charset="0"/>
                </a:rPr>
                <a:t>(Local Area Network).</a:t>
              </a:r>
              <a:endParaRPr lang="en-ID" sz="1400" b="1" i="1" dirty="0">
                <a:latin typeface="Calibri" panose="020F0502020204030204" pitchFamily="34" charset="0"/>
                <a:cs typeface="Calibri" panose="020F0502020204030204" pitchFamily="34" charset="0"/>
              </a:endParaRPr>
            </a:p>
          </p:txBody>
        </p:sp>
        <p:pic>
          <p:nvPicPr>
            <p:cNvPr id="16" name="Picture 2">
              <a:extLst>
                <a:ext uri="{FF2B5EF4-FFF2-40B4-BE49-F238E27FC236}">
                  <a16:creationId xmlns:a16="http://schemas.microsoft.com/office/drawing/2014/main" id="{8940F1D2-6D49-47F2-8144-ED4E3EF697E4}"/>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b="9695"/>
            <a:stretch/>
          </p:blipFill>
          <p:spPr bwMode="auto">
            <a:xfrm>
              <a:off x="736637" y="1140961"/>
              <a:ext cx="3147532" cy="211658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8FA146D-A4D8-4E20-B5D3-A5D0D2665647}"/>
                </a:ext>
              </a:extLst>
            </p:cNvPr>
            <p:cNvSpPr txBox="1"/>
            <p:nvPr/>
          </p:nvSpPr>
          <p:spPr>
            <a:xfrm>
              <a:off x="740180" y="3192384"/>
              <a:ext cx="2003019"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grpSp>
        <p:nvGrpSpPr>
          <p:cNvPr id="12" name="Group 11"/>
          <p:cNvGrpSpPr/>
          <p:nvPr/>
        </p:nvGrpSpPr>
        <p:grpSpPr>
          <a:xfrm>
            <a:off x="533401" y="425152"/>
            <a:ext cx="6484404" cy="525694"/>
            <a:chOff x="1531542" y="1069222"/>
            <a:chExt cx="2643663" cy="525694"/>
          </a:xfrm>
        </p:grpSpPr>
        <p:sp>
          <p:nvSpPr>
            <p:cNvPr id="13" name="Rectangle 12"/>
            <p:cNvSpPr/>
            <p:nvPr/>
          </p:nvSpPr>
          <p:spPr>
            <a:xfrm>
              <a:off x="1531542" y="1069222"/>
              <a:ext cx="2643663" cy="523220"/>
            </a:xfrm>
            <a:prstGeom prst="rect">
              <a:avLst/>
            </a:prstGeom>
          </p:spPr>
          <p:txBody>
            <a:bodyPr wrap="none">
              <a:spAutoFit/>
            </a:bodyPr>
            <a:lstStyle/>
            <a:p>
              <a:r>
                <a:rPr lang="en-US" sz="2800" b="1" dirty="0">
                  <a:solidFill>
                    <a:srgbClr val="FF0000"/>
                  </a:solidFill>
                  <a:latin typeface="Calibri" panose="020F0502020204030204" pitchFamily="34" charset="0"/>
                </a:rPr>
                <a:t>3. </a:t>
              </a:r>
              <a:r>
                <a:rPr lang="en-US" sz="2800" b="1" dirty="0" err="1">
                  <a:solidFill>
                    <a:srgbClr val="FF0000"/>
                  </a:solidFill>
                  <a:latin typeface="Calibri" panose="020F0502020204030204" pitchFamily="34" charset="0"/>
                </a:rPr>
                <a:t>Menggunakan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Jaringan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Komputer</a:t>
              </a:r>
              <a:r>
                <a:rPr lang="en-US" sz="2800" b="1" dirty="0">
                  <a:solidFill>
                    <a:srgbClr val="FF0000"/>
                  </a:solidFill>
                  <a:latin typeface="Calibri" panose="020F0502020204030204" pitchFamily="34" charset="0"/>
                </a:rPr>
                <a:t> (LAN)</a:t>
              </a:r>
            </a:p>
          </p:txBody>
        </p:sp>
        <p:cxnSp>
          <p:nvCxnSpPr>
            <p:cNvPr id="18" name="Straight Connector 17"/>
            <p:cNvCxnSpPr>
              <a:cxnSpLocks/>
            </p:cNvCxnSpPr>
            <p:nvPr/>
          </p:nvCxnSpPr>
          <p:spPr>
            <a:xfrm>
              <a:off x="1550060" y="1594916"/>
              <a:ext cx="2625145"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5461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001" y="767298"/>
            <a:ext cx="6090380" cy="3785652"/>
          </a:xfrm>
          <a:prstGeom prst="rect">
            <a:avLst/>
          </a:prstGeom>
        </p:spPr>
        <p:txBody>
          <a:bodyPr wrap="square">
            <a:spAutoFit/>
          </a:bodyPr>
          <a:lstStyle/>
          <a:p>
            <a:r>
              <a:rPr lang="en-US" sz="1600" dirty="0" err="1">
                <a:latin typeface="Calibri" panose="020F0502020204030204" pitchFamily="34" charset="0"/>
              </a:rPr>
              <a:t>Komputer</a:t>
            </a:r>
            <a:r>
              <a:rPr lang="en-US" sz="1600" dirty="0">
                <a:latin typeface="Calibri" panose="020F0502020204030204" pitchFamily="34" charset="0"/>
              </a:rPr>
              <a:t> </a:t>
            </a:r>
            <a:r>
              <a:rPr lang="en-US" sz="1600" dirty="0" err="1">
                <a:latin typeface="Calibri" panose="020F0502020204030204" pitchFamily="34" charset="0"/>
              </a:rPr>
              <a:t>dapat</a:t>
            </a:r>
            <a:r>
              <a:rPr lang="en-US" sz="1600" dirty="0">
                <a:latin typeface="Calibri" panose="020F0502020204030204" pitchFamily="34" charset="0"/>
              </a:rPr>
              <a:t> </a:t>
            </a:r>
            <a:r>
              <a:rPr lang="en-US" sz="1600" dirty="0" err="1">
                <a:latin typeface="Calibri" panose="020F0502020204030204" pitchFamily="34" charset="0"/>
              </a:rPr>
              <a:t>dihubungkan</a:t>
            </a:r>
            <a:r>
              <a:rPr lang="en-US" sz="1600" dirty="0">
                <a:latin typeface="Calibri" panose="020F0502020204030204" pitchFamily="34" charset="0"/>
              </a:rPr>
              <a:t> </a:t>
            </a:r>
            <a:r>
              <a:rPr lang="en-US" sz="1600" dirty="0" err="1">
                <a:latin typeface="Calibri" panose="020F0502020204030204" pitchFamily="34" charset="0"/>
              </a:rPr>
              <a:t>ke</a:t>
            </a:r>
            <a:r>
              <a:rPr lang="en-US" sz="1600" dirty="0">
                <a:latin typeface="Calibri" panose="020F0502020204030204" pitchFamily="34" charset="0"/>
              </a:rPr>
              <a:t> internet </a:t>
            </a:r>
            <a:r>
              <a:rPr lang="en-US" sz="1600" dirty="0" err="1">
                <a:latin typeface="Calibri" panose="020F0502020204030204" pitchFamily="34" charset="0"/>
              </a:rPr>
              <a:t>dengan</a:t>
            </a:r>
            <a:r>
              <a:rPr lang="en-US" sz="1600" dirty="0">
                <a:latin typeface="Calibri" panose="020F0502020204030204" pitchFamily="34" charset="0"/>
              </a:rPr>
              <a:t> </a:t>
            </a:r>
            <a:r>
              <a:rPr lang="en-US" sz="1600" dirty="0" err="1">
                <a:latin typeface="Calibri" panose="020F0502020204030204" pitchFamily="34" charset="0"/>
              </a:rPr>
              <a:t>cara</a:t>
            </a:r>
            <a:r>
              <a:rPr lang="en-US" sz="1600" dirty="0">
                <a:latin typeface="Calibri" panose="020F0502020204030204" pitchFamily="34" charset="0"/>
              </a:rPr>
              <a:t> </a:t>
            </a:r>
            <a:r>
              <a:rPr lang="en-US" sz="1600" dirty="0" err="1">
                <a:latin typeface="Calibri" panose="020F0502020204030204" pitchFamily="34" charset="0"/>
              </a:rPr>
              <a:t>mengatur</a:t>
            </a:r>
            <a:r>
              <a:rPr lang="en-US" sz="1600" dirty="0">
                <a:latin typeface="Calibri" panose="020F0502020204030204" pitchFamily="34" charset="0"/>
              </a:rPr>
              <a:t> </a:t>
            </a:r>
            <a:r>
              <a:rPr lang="en-US" sz="1600" dirty="0" err="1">
                <a:latin typeface="Calibri" panose="020F0502020204030204" pitchFamily="34" charset="0"/>
              </a:rPr>
              <a:t>ponsel</a:t>
            </a:r>
            <a:r>
              <a:rPr lang="en-US" sz="1600" dirty="0">
                <a:latin typeface="Calibri" panose="020F0502020204030204" pitchFamily="34" charset="0"/>
              </a:rPr>
              <a:t> </a:t>
            </a:r>
            <a:r>
              <a:rPr lang="en-US" sz="1600" dirty="0" err="1">
                <a:latin typeface="Calibri" panose="020F0502020204030204" pitchFamily="34" charset="0"/>
              </a:rPr>
              <a:t>menjadi</a:t>
            </a:r>
            <a:r>
              <a:rPr lang="en-US" sz="1600" dirty="0">
                <a:latin typeface="Calibri" panose="020F0502020204030204" pitchFamily="34" charset="0"/>
              </a:rPr>
              <a:t> </a:t>
            </a:r>
            <a:r>
              <a:rPr lang="en-US" sz="1600" dirty="0" err="1">
                <a:latin typeface="Calibri" panose="020F0502020204030204" pitchFamily="34" charset="0"/>
              </a:rPr>
              <a:t>titik</a:t>
            </a:r>
            <a:r>
              <a:rPr lang="en-US" sz="1600" dirty="0">
                <a:latin typeface="Calibri" panose="020F0502020204030204" pitchFamily="34" charset="0"/>
              </a:rPr>
              <a:t> </a:t>
            </a:r>
            <a:r>
              <a:rPr lang="en-US" sz="1600" i="1" dirty="0">
                <a:latin typeface="Calibri" panose="020F0502020204030204" pitchFamily="34" charset="0"/>
              </a:rPr>
              <a:t>hotspot </a:t>
            </a:r>
            <a:r>
              <a:rPr lang="en-US" sz="1600" dirty="0" err="1">
                <a:latin typeface="Calibri" panose="020F0502020204030204" pitchFamily="34" charset="0"/>
              </a:rPr>
              <a:t>atau</a:t>
            </a:r>
            <a:r>
              <a:rPr lang="en-US" sz="1600" dirty="0">
                <a:latin typeface="Calibri" panose="020F0502020204030204" pitchFamily="34" charset="0"/>
              </a:rPr>
              <a:t> modem </a:t>
            </a:r>
            <a:r>
              <a:rPr lang="en-US" sz="1600" dirty="0" err="1">
                <a:latin typeface="Calibri" panose="020F0502020204030204" pitchFamily="34" charset="0"/>
              </a:rPr>
              <a:t>melalui</a:t>
            </a:r>
            <a:r>
              <a:rPr lang="en-US" sz="1600" dirty="0">
                <a:latin typeface="Calibri" panose="020F0502020204030204" pitchFamily="34" charset="0"/>
              </a:rPr>
              <a:t> </a:t>
            </a:r>
            <a:r>
              <a:rPr lang="en-US" sz="1600" dirty="0" err="1">
                <a:latin typeface="Calibri" panose="020F0502020204030204" pitchFamily="34" charset="0"/>
              </a:rPr>
              <a:t>sinyal</a:t>
            </a:r>
            <a:r>
              <a:rPr lang="en-US" sz="1600" dirty="0">
                <a:latin typeface="Calibri" panose="020F0502020204030204" pitchFamily="34" charset="0"/>
              </a:rPr>
              <a:t> </a:t>
            </a:r>
            <a:r>
              <a:rPr lang="en-US" sz="1600" dirty="0" err="1">
                <a:latin typeface="Calibri" panose="020F0502020204030204" pitchFamily="34" charset="0"/>
              </a:rPr>
              <a:t>WiFi</a:t>
            </a:r>
            <a:r>
              <a:rPr lang="en-US" sz="1600" dirty="0">
                <a:latin typeface="Calibri" panose="020F0502020204030204" pitchFamily="34" charset="0"/>
              </a:rPr>
              <a:t> yang </a:t>
            </a:r>
            <a:r>
              <a:rPr lang="en-US" sz="1600" dirty="0" err="1">
                <a:latin typeface="Calibri" panose="020F0502020204030204" pitchFamily="34" charset="0"/>
              </a:rPr>
              <a:t>dipancarkan</a:t>
            </a:r>
            <a:r>
              <a:rPr lang="en-US" sz="1600" dirty="0">
                <a:latin typeface="Calibri" panose="020F0502020204030204" pitchFamily="34" charset="0"/>
              </a:rPr>
              <a:t> </a:t>
            </a:r>
            <a:r>
              <a:rPr lang="en-US" sz="1600" dirty="0" err="1">
                <a:latin typeface="Calibri" panose="020F0502020204030204" pitchFamily="34" charset="0"/>
              </a:rPr>
              <a:t>oleh</a:t>
            </a:r>
            <a:r>
              <a:rPr lang="en-US" sz="1600" dirty="0">
                <a:latin typeface="Calibri" panose="020F0502020204030204" pitchFamily="34" charset="0"/>
              </a:rPr>
              <a:t> </a:t>
            </a:r>
            <a:r>
              <a:rPr lang="en-US" sz="1600" dirty="0" err="1">
                <a:latin typeface="Calibri" panose="020F0502020204030204" pitchFamily="34" charset="0"/>
              </a:rPr>
              <a:t>ponsel</a:t>
            </a:r>
            <a:r>
              <a:rPr lang="en-US" sz="1600" dirty="0">
                <a:latin typeface="Calibri" panose="020F0502020204030204" pitchFamily="34" charset="0"/>
              </a:rPr>
              <a:t>. Cara yang </a:t>
            </a:r>
            <a:r>
              <a:rPr lang="en-US" sz="1600" dirty="0" err="1">
                <a:latin typeface="Calibri" panose="020F0502020204030204" pitchFamily="34" charset="0"/>
              </a:rPr>
              <a:t>dapat</a:t>
            </a:r>
            <a:r>
              <a:rPr lang="en-US" sz="1600" dirty="0">
                <a:latin typeface="Calibri" panose="020F0502020204030204" pitchFamily="34" charset="0"/>
              </a:rPr>
              <a:t> </a:t>
            </a:r>
            <a:r>
              <a:rPr lang="en-US" sz="1600" dirty="0" err="1">
                <a:latin typeface="Calibri" panose="020F0502020204030204" pitchFamily="34" charset="0"/>
              </a:rPr>
              <a:t>dilakukan</a:t>
            </a:r>
            <a:r>
              <a:rPr lang="en-US" sz="1600" dirty="0">
                <a:latin typeface="Calibri" panose="020F0502020204030204" pitchFamily="34" charset="0"/>
              </a:rPr>
              <a:t> </a:t>
            </a:r>
            <a:r>
              <a:rPr lang="en-US" sz="1600" dirty="0" err="1">
                <a:latin typeface="Calibri" panose="020F0502020204030204" pitchFamily="34" charset="0"/>
              </a:rPr>
              <a:t>adalah</a:t>
            </a:r>
            <a:r>
              <a:rPr lang="en-US" sz="1600" dirty="0">
                <a:latin typeface="Calibri" panose="020F0502020204030204" pitchFamily="34" charset="0"/>
              </a:rPr>
              <a:t> </a:t>
            </a:r>
            <a:r>
              <a:rPr lang="en-US" sz="1600" dirty="0" err="1">
                <a:latin typeface="Calibri" panose="020F0502020204030204" pitchFamily="34" charset="0"/>
              </a:rPr>
              <a:t>sebagai</a:t>
            </a:r>
            <a:r>
              <a:rPr lang="en-US" sz="1600" dirty="0">
                <a:latin typeface="Calibri" panose="020F0502020204030204" pitchFamily="34" charset="0"/>
              </a:rPr>
              <a:t> </a:t>
            </a:r>
            <a:r>
              <a:rPr lang="en-US" sz="1600" dirty="0" err="1">
                <a:latin typeface="Calibri" panose="020F0502020204030204" pitchFamily="34" charset="0"/>
              </a:rPr>
              <a:t>berikut</a:t>
            </a:r>
            <a:r>
              <a:rPr lang="en-US" sz="1600" dirty="0">
                <a:latin typeface="Calibri" panose="020F0502020204030204" pitchFamily="34" charset="0"/>
              </a:rPr>
              <a:t>. </a:t>
            </a:r>
          </a:p>
          <a:p>
            <a:pPr marL="342900" indent="-342900">
              <a:buFont typeface="+mj-lt"/>
              <a:buAutoNum type="arabicParenR"/>
            </a:pPr>
            <a:r>
              <a:rPr lang="en-US" sz="1600" dirty="0" err="1">
                <a:latin typeface="Calibri" panose="020F0502020204030204" pitchFamily="34" charset="0"/>
              </a:rPr>
              <a:t>Siapkan</a:t>
            </a:r>
            <a:r>
              <a:rPr lang="en-US" sz="1600" dirty="0">
                <a:latin typeface="Calibri" panose="020F0502020204030204" pitchFamily="34" charset="0"/>
              </a:rPr>
              <a:t> </a:t>
            </a:r>
            <a:r>
              <a:rPr lang="en-US" sz="1600" dirty="0" err="1">
                <a:latin typeface="Calibri" panose="020F0502020204030204" pitchFamily="34" charset="0"/>
              </a:rPr>
              <a:t>ponsel</a:t>
            </a:r>
            <a:r>
              <a:rPr lang="en-US" sz="1600" dirty="0">
                <a:latin typeface="Calibri" panose="020F0502020204030204" pitchFamily="34" charset="0"/>
              </a:rPr>
              <a:t> yang </a:t>
            </a:r>
            <a:r>
              <a:rPr lang="en-US" sz="1600" dirty="0" err="1">
                <a:latin typeface="Calibri" panose="020F0502020204030204" pitchFamily="34" charset="0"/>
              </a:rPr>
              <a:t>telah</a:t>
            </a:r>
            <a:r>
              <a:rPr lang="en-US" sz="1600" dirty="0">
                <a:latin typeface="Calibri" panose="020F0502020204030204" pitchFamily="34" charset="0"/>
              </a:rPr>
              <a:t> </a:t>
            </a:r>
            <a:r>
              <a:rPr lang="en-US" sz="1600" dirty="0" err="1">
                <a:latin typeface="Calibri" panose="020F0502020204030204" pitchFamily="34" charset="0"/>
              </a:rPr>
              <a:t>berlangganan</a:t>
            </a:r>
            <a:r>
              <a:rPr lang="en-US" sz="1600" dirty="0">
                <a:latin typeface="Calibri" panose="020F0502020204030204" pitchFamily="34" charset="0"/>
              </a:rPr>
              <a:t> </a:t>
            </a:r>
            <a:r>
              <a:rPr lang="en-US" sz="1600" dirty="0" err="1">
                <a:latin typeface="Calibri" panose="020F0502020204030204" pitchFamily="34" charset="0"/>
              </a:rPr>
              <a:t>paket</a:t>
            </a:r>
            <a:r>
              <a:rPr lang="en-US" sz="1600" dirty="0">
                <a:latin typeface="Calibri" panose="020F0502020204030204" pitchFamily="34" charset="0"/>
              </a:rPr>
              <a:t> data. </a:t>
            </a:r>
            <a:r>
              <a:rPr lang="en-US" sz="1600" dirty="0" err="1">
                <a:latin typeface="Calibri" panose="020F0502020204030204" pitchFamily="34" charset="0"/>
              </a:rPr>
              <a:t>Cari</a:t>
            </a:r>
            <a:r>
              <a:rPr lang="en-US" sz="1600" dirty="0">
                <a:latin typeface="Calibri" panose="020F0502020204030204" pitchFamily="34" charset="0"/>
              </a:rPr>
              <a:t> </a:t>
            </a:r>
            <a:r>
              <a:rPr lang="en-US" sz="1600" dirty="0" err="1">
                <a:latin typeface="Calibri" panose="020F0502020204030204" pitchFamily="34" charset="0"/>
              </a:rPr>
              <a:t>tombol</a:t>
            </a:r>
            <a:r>
              <a:rPr lang="en-US" sz="1600" dirty="0">
                <a:latin typeface="Calibri" panose="020F0502020204030204" pitchFamily="34" charset="0"/>
              </a:rPr>
              <a:t> </a:t>
            </a:r>
            <a:r>
              <a:rPr lang="en-US" sz="1600" b="1" dirty="0" err="1">
                <a:latin typeface="Calibri" panose="020F0502020204030204" pitchFamily="34" charset="0"/>
              </a:rPr>
              <a:t>Pengaturan</a:t>
            </a:r>
            <a:r>
              <a:rPr lang="en-US" sz="1600" b="1" dirty="0">
                <a:latin typeface="Calibri" panose="020F0502020204030204" pitchFamily="34" charset="0"/>
              </a:rPr>
              <a:t> </a:t>
            </a:r>
            <a:r>
              <a:rPr lang="en-US" sz="1600" dirty="0" err="1">
                <a:latin typeface="Calibri" panose="020F0502020204030204" pitchFamily="34" charset="0"/>
              </a:rPr>
              <a:t>atau</a:t>
            </a:r>
            <a:r>
              <a:rPr lang="en-US" sz="1600" dirty="0">
                <a:latin typeface="Calibri" panose="020F0502020204030204" pitchFamily="34" charset="0"/>
              </a:rPr>
              <a:t> </a:t>
            </a:r>
            <a:r>
              <a:rPr lang="en-US" sz="1600" b="1" dirty="0">
                <a:latin typeface="Calibri" panose="020F0502020204030204" pitchFamily="34" charset="0"/>
              </a:rPr>
              <a:t>Setting,</a:t>
            </a:r>
            <a:r>
              <a:rPr lang="en-US" sz="1600" b="1" i="1" dirty="0">
                <a:latin typeface="Calibri" panose="020F0502020204030204" pitchFamily="34" charset="0"/>
              </a:rPr>
              <a:t> </a:t>
            </a:r>
            <a:r>
              <a:rPr lang="en-US" sz="1600" dirty="0" err="1">
                <a:latin typeface="Calibri" panose="020F0502020204030204" pitchFamily="34" charset="0"/>
              </a:rPr>
              <a:t>kemudian</a:t>
            </a:r>
            <a:r>
              <a:rPr lang="en-US" sz="1600" dirty="0">
                <a:latin typeface="Calibri" panose="020F0502020204030204" pitchFamily="34" charset="0"/>
              </a:rPr>
              <a:t> </a:t>
            </a:r>
            <a:r>
              <a:rPr lang="en-US" sz="1600" dirty="0" err="1">
                <a:latin typeface="Calibri" panose="020F0502020204030204" pitchFamily="34" charset="0"/>
              </a:rPr>
              <a:t>tekan</a:t>
            </a:r>
            <a:r>
              <a:rPr lang="en-US" sz="1600" dirty="0">
                <a:latin typeface="Calibri" panose="020F0502020204030204" pitchFamily="34" charset="0"/>
              </a:rPr>
              <a:t> </a:t>
            </a:r>
            <a:r>
              <a:rPr lang="en-US" sz="1600" dirty="0" err="1">
                <a:latin typeface="Calibri" panose="020F0502020204030204" pitchFamily="34" charset="0"/>
              </a:rPr>
              <a:t>tombol</a:t>
            </a:r>
            <a:r>
              <a:rPr lang="en-US" sz="1600" dirty="0">
                <a:latin typeface="Calibri" panose="020F0502020204030204" pitchFamily="34" charset="0"/>
              </a:rPr>
              <a:t> </a:t>
            </a:r>
            <a:r>
              <a:rPr lang="en-US" sz="1600" dirty="0" err="1">
                <a:latin typeface="Calibri" panose="020F0502020204030204" pitchFamily="34" charset="0"/>
              </a:rPr>
              <a:t>tersebut</a:t>
            </a:r>
            <a:r>
              <a:rPr lang="en-US" sz="1600" dirty="0">
                <a:latin typeface="Calibri" panose="020F0502020204030204" pitchFamily="34" charset="0"/>
              </a:rPr>
              <a:t>.</a:t>
            </a:r>
          </a:p>
          <a:p>
            <a:pPr marL="342900" indent="-342900">
              <a:buFont typeface="+mj-lt"/>
              <a:buAutoNum type="arabicParenR"/>
            </a:pPr>
            <a:r>
              <a:rPr lang="en-US" sz="1600" dirty="0" err="1">
                <a:latin typeface="Calibri" panose="020F0502020204030204" pitchFamily="34" charset="0"/>
              </a:rPr>
              <a:t>Pilih</a:t>
            </a:r>
            <a:r>
              <a:rPr lang="en-US" sz="1600" dirty="0">
                <a:latin typeface="Calibri" panose="020F0502020204030204" pitchFamily="34" charset="0"/>
              </a:rPr>
              <a:t> </a:t>
            </a:r>
            <a:r>
              <a:rPr lang="en-US" sz="1600" b="1" dirty="0" err="1">
                <a:latin typeface="Calibri" panose="020F0502020204030204" pitchFamily="34" charset="0"/>
              </a:rPr>
              <a:t>Koneksi</a:t>
            </a:r>
            <a:r>
              <a:rPr lang="en-US" sz="1600" dirty="0">
                <a:latin typeface="Calibri" panose="020F0502020204030204" pitchFamily="34" charset="0"/>
              </a:rPr>
              <a:t> </a:t>
            </a:r>
            <a:r>
              <a:rPr lang="en-US" sz="1600" dirty="0" err="1">
                <a:latin typeface="Calibri" panose="020F0502020204030204" pitchFamily="34" charset="0"/>
              </a:rPr>
              <a:t>atau</a:t>
            </a:r>
            <a:r>
              <a:rPr lang="en-US" sz="1600" dirty="0">
                <a:latin typeface="Calibri" panose="020F0502020204030204" pitchFamily="34" charset="0"/>
              </a:rPr>
              <a:t> Connections. </a:t>
            </a:r>
            <a:r>
              <a:rPr lang="en-US" sz="1600" dirty="0" err="1">
                <a:latin typeface="Calibri" panose="020F0502020204030204" pitchFamily="34" charset="0"/>
              </a:rPr>
              <a:t>Pilih</a:t>
            </a:r>
            <a:r>
              <a:rPr lang="en-US" sz="1600" dirty="0">
                <a:latin typeface="Calibri" panose="020F0502020204030204" pitchFamily="34" charset="0"/>
              </a:rPr>
              <a:t> </a:t>
            </a:r>
            <a:r>
              <a:rPr lang="en-US" sz="1600" b="1" dirty="0">
                <a:latin typeface="Calibri" panose="020F0502020204030204" pitchFamily="34" charset="0"/>
              </a:rPr>
              <a:t>Mobile Hotspot and Tethering.</a:t>
            </a:r>
            <a:endParaRPr lang="en-US" sz="1600" dirty="0">
              <a:latin typeface="Calibri" panose="020F0502020204030204" pitchFamily="34" charset="0"/>
            </a:endParaRPr>
          </a:p>
          <a:p>
            <a:pPr marL="342900" indent="-342900">
              <a:buFont typeface="+mj-lt"/>
              <a:buAutoNum type="arabicParenR"/>
            </a:pPr>
            <a:r>
              <a:rPr lang="en-US" sz="1600" dirty="0" err="1">
                <a:latin typeface="Calibri" panose="020F0502020204030204" pitchFamily="34" charset="0"/>
              </a:rPr>
              <a:t>Klik</a:t>
            </a:r>
            <a:r>
              <a:rPr lang="en-US" sz="1600" dirty="0">
                <a:latin typeface="Calibri" panose="020F0502020204030204" pitchFamily="34" charset="0"/>
              </a:rPr>
              <a:t> </a:t>
            </a:r>
            <a:r>
              <a:rPr lang="en-US" sz="1600" dirty="0" err="1">
                <a:latin typeface="Calibri" panose="020F0502020204030204" pitchFamily="34" charset="0"/>
              </a:rPr>
              <a:t>nama</a:t>
            </a:r>
            <a:r>
              <a:rPr lang="en-US" sz="1600" dirty="0">
                <a:latin typeface="Calibri" panose="020F0502020204030204" pitchFamily="34" charset="0"/>
              </a:rPr>
              <a:t> </a:t>
            </a:r>
            <a:r>
              <a:rPr lang="en-US" sz="1600" i="1" dirty="0">
                <a:latin typeface="Calibri" panose="020F0502020204030204" pitchFamily="34" charset="0"/>
              </a:rPr>
              <a:t>hotspot</a:t>
            </a:r>
            <a:r>
              <a:rPr lang="en-US" sz="1600" dirty="0">
                <a:latin typeface="Calibri" panose="020F0502020204030204" pitchFamily="34" charset="0"/>
              </a:rPr>
              <a:t>. </a:t>
            </a:r>
            <a:r>
              <a:rPr lang="en-US" sz="1600" dirty="0" err="1">
                <a:latin typeface="Calibri" panose="020F0502020204030204" pitchFamily="34" charset="0"/>
              </a:rPr>
              <a:t>Ganti</a:t>
            </a:r>
            <a:r>
              <a:rPr lang="en-US" sz="1600" dirty="0">
                <a:latin typeface="Calibri" panose="020F0502020204030204" pitchFamily="34" charset="0"/>
              </a:rPr>
              <a:t> </a:t>
            </a:r>
            <a:r>
              <a:rPr lang="en-US" sz="1600" dirty="0" err="1">
                <a:latin typeface="Calibri" panose="020F0502020204030204" pitchFamily="34" charset="0"/>
              </a:rPr>
              <a:t>nama</a:t>
            </a:r>
            <a:r>
              <a:rPr lang="en-US" sz="1600" dirty="0">
                <a:latin typeface="Calibri" panose="020F0502020204030204" pitchFamily="34" charset="0"/>
              </a:rPr>
              <a:t> </a:t>
            </a:r>
            <a:r>
              <a:rPr lang="en-US" sz="1600" dirty="0" err="1">
                <a:latin typeface="Calibri" panose="020F0502020204030204" pitchFamily="34" charset="0"/>
              </a:rPr>
              <a:t>sesuai</a:t>
            </a:r>
            <a:r>
              <a:rPr lang="en-US" sz="1600" dirty="0">
                <a:latin typeface="Calibri" panose="020F0502020204030204" pitchFamily="34" charset="0"/>
              </a:rPr>
              <a:t> yang </a:t>
            </a:r>
            <a:r>
              <a:rPr lang="en-US" sz="1600" dirty="0" err="1">
                <a:latin typeface="Calibri" panose="020F0502020204030204" pitchFamily="34" charset="0"/>
              </a:rPr>
              <a:t>diinginkan</a:t>
            </a:r>
            <a:r>
              <a:rPr lang="en-US" sz="1600" dirty="0">
                <a:latin typeface="Calibri" panose="020F0502020204030204" pitchFamily="34" charset="0"/>
              </a:rPr>
              <a:t>. </a:t>
            </a:r>
            <a:r>
              <a:rPr lang="en-US" sz="1600" dirty="0" err="1">
                <a:latin typeface="Calibri" panose="020F0502020204030204" pitchFamily="34" charset="0"/>
              </a:rPr>
              <a:t>Klik</a:t>
            </a:r>
            <a:r>
              <a:rPr lang="en-US" sz="1600" dirty="0">
                <a:latin typeface="Calibri" panose="020F0502020204030204" pitchFamily="34" charset="0"/>
              </a:rPr>
              <a:t> </a:t>
            </a:r>
            <a:r>
              <a:rPr lang="en-US" sz="1600" dirty="0" err="1">
                <a:latin typeface="Calibri" panose="020F0502020204030204" pitchFamily="34" charset="0"/>
              </a:rPr>
              <a:t>tombol</a:t>
            </a:r>
            <a:r>
              <a:rPr lang="en-US" sz="1600" dirty="0">
                <a:latin typeface="Calibri" panose="020F0502020204030204" pitchFamily="34" charset="0"/>
              </a:rPr>
              <a:t> </a:t>
            </a:r>
            <a:r>
              <a:rPr lang="en-US" sz="1600" b="1" dirty="0">
                <a:latin typeface="Calibri" panose="020F0502020204030204" pitchFamily="34" charset="0"/>
              </a:rPr>
              <a:t>Save </a:t>
            </a:r>
            <a:r>
              <a:rPr lang="en-US" sz="1600" dirty="0" err="1">
                <a:latin typeface="Calibri" panose="020F0502020204030204" pitchFamily="34" charset="0"/>
              </a:rPr>
              <a:t>hingga</a:t>
            </a:r>
            <a:r>
              <a:rPr lang="en-US" sz="1600" dirty="0">
                <a:latin typeface="Calibri" panose="020F0502020204030204" pitchFamily="34" charset="0"/>
              </a:rPr>
              <a:t> </a:t>
            </a:r>
            <a:r>
              <a:rPr lang="en-US" sz="1600" dirty="0" err="1">
                <a:latin typeface="Calibri" panose="020F0502020204030204" pitchFamily="34" charset="0"/>
              </a:rPr>
              <a:t>nama</a:t>
            </a:r>
            <a:r>
              <a:rPr lang="en-US" sz="1600" dirty="0">
                <a:latin typeface="Calibri" panose="020F0502020204030204" pitchFamily="34" charset="0"/>
              </a:rPr>
              <a:t> hotspot </a:t>
            </a:r>
            <a:r>
              <a:rPr lang="en-US" sz="1600" dirty="0" err="1">
                <a:latin typeface="Calibri" panose="020F0502020204030204" pitchFamily="34" charset="0"/>
              </a:rPr>
              <a:t>akan</a:t>
            </a:r>
            <a:r>
              <a:rPr lang="en-US" sz="1600" dirty="0">
                <a:latin typeface="Calibri" panose="020F0502020204030204" pitchFamily="34" charset="0"/>
              </a:rPr>
              <a:t> </a:t>
            </a:r>
            <a:r>
              <a:rPr lang="en-US" sz="1600" dirty="0" err="1">
                <a:latin typeface="Calibri" panose="020F0502020204030204" pitchFamily="34" charset="0"/>
              </a:rPr>
              <a:t>diganti</a:t>
            </a:r>
            <a:r>
              <a:rPr lang="en-US" sz="1600" dirty="0">
                <a:latin typeface="Calibri" panose="020F0502020204030204" pitchFamily="34" charset="0"/>
              </a:rPr>
              <a:t>. </a:t>
            </a:r>
          </a:p>
          <a:p>
            <a:pPr marL="342900" indent="-342900">
              <a:buFont typeface="+mj-lt"/>
              <a:buAutoNum type="arabicParenR" startAt="4"/>
            </a:pPr>
            <a:r>
              <a:rPr lang="en-US" sz="1600" dirty="0" err="1">
                <a:latin typeface="Calibri" panose="020F0502020204030204" pitchFamily="34" charset="0"/>
              </a:rPr>
              <a:t>Klik</a:t>
            </a:r>
            <a:r>
              <a:rPr lang="en-US" sz="1600" dirty="0">
                <a:latin typeface="Calibri" panose="020F0502020204030204" pitchFamily="34" charset="0"/>
              </a:rPr>
              <a:t> </a:t>
            </a:r>
            <a:r>
              <a:rPr lang="en-US" sz="1600" b="1" dirty="0">
                <a:latin typeface="Calibri" panose="020F0502020204030204" pitchFamily="34" charset="0"/>
              </a:rPr>
              <a:t>password</a:t>
            </a:r>
            <a:r>
              <a:rPr lang="en-US" sz="1600" dirty="0">
                <a:latin typeface="Calibri" panose="020F0502020204030204" pitchFamily="34" charset="0"/>
              </a:rPr>
              <a:t> </a:t>
            </a:r>
            <a:r>
              <a:rPr lang="en-US" sz="1600" dirty="0" err="1">
                <a:latin typeface="Calibri" panose="020F0502020204030204" pitchFamily="34" charset="0"/>
              </a:rPr>
              <a:t>untuk</a:t>
            </a:r>
            <a:r>
              <a:rPr lang="en-US" sz="1600" dirty="0">
                <a:latin typeface="Calibri" panose="020F0502020204030204" pitchFamily="34" charset="0"/>
              </a:rPr>
              <a:t> </a:t>
            </a:r>
            <a:r>
              <a:rPr lang="en-US" sz="1600" dirty="0" err="1">
                <a:latin typeface="Calibri" panose="020F0502020204030204" pitchFamily="34" charset="0"/>
              </a:rPr>
              <a:t>mengatur</a:t>
            </a:r>
            <a:r>
              <a:rPr lang="en-US" sz="1600" dirty="0">
                <a:latin typeface="Calibri" panose="020F0502020204030204" pitchFamily="34" charset="0"/>
              </a:rPr>
              <a:t> </a:t>
            </a:r>
            <a:r>
              <a:rPr lang="en-US" sz="1600" i="1" dirty="0">
                <a:latin typeface="Calibri" panose="020F0502020204030204" pitchFamily="34" charset="0"/>
              </a:rPr>
              <a:t>password.</a:t>
            </a:r>
            <a:r>
              <a:rPr lang="en-US" sz="1600" dirty="0">
                <a:latin typeface="Calibri" panose="020F0502020204030204" pitchFamily="34" charset="0"/>
              </a:rPr>
              <a:t> </a:t>
            </a:r>
            <a:r>
              <a:rPr lang="en-US" sz="1600" dirty="0" err="1">
                <a:latin typeface="Calibri" panose="020F0502020204030204" pitchFamily="34" charset="0"/>
              </a:rPr>
              <a:t>Masukkan</a:t>
            </a:r>
            <a:r>
              <a:rPr lang="en-US" sz="1600" dirty="0">
                <a:latin typeface="Calibri" panose="020F0502020204030204" pitchFamily="34" charset="0"/>
              </a:rPr>
              <a:t> password yang </a:t>
            </a:r>
            <a:r>
              <a:rPr lang="en-US" sz="1600" dirty="0" err="1">
                <a:latin typeface="Calibri" panose="020F0502020204030204" pitchFamily="34" charset="0"/>
              </a:rPr>
              <a:t>diinginkan</a:t>
            </a:r>
            <a:r>
              <a:rPr lang="en-US" sz="1600" dirty="0">
                <a:latin typeface="Calibri" panose="020F0502020204030204" pitchFamily="34" charset="0"/>
              </a:rPr>
              <a:t>, </a:t>
            </a:r>
            <a:r>
              <a:rPr lang="en-US" sz="1600" dirty="0" err="1">
                <a:latin typeface="Calibri" panose="020F0502020204030204" pitchFamily="34" charset="0"/>
              </a:rPr>
              <a:t>Klik</a:t>
            </a:r>
            <a:r>
              <a:rPr lang="en-US" sz="1600" dirty="0">
                <a:latin typeface="Calibri" panose="020F0502020204030204" pitchFamily="34" charset="0"/>
              </a:rPr>
              <a:t> </a:t>
            </a:r>
            <a:r>
              <a:rPr lang="en-US" sz="1600" b="1" dirty="0">
                <a:latin typeface="Calibri" panose="020F0502020204030204" pitchFamily="34" charset="0"/>
              </a:rPr>
              <a:t>Save</a:t>
            </a:r>
            <a:r>
              <a:rPr lang="en-US" sz="1600" dirty="0">
                <a:latin typeface="Calibri" panose="020F0502020204030204" pitchFamily="34" charset="0"/>
              </a:rPr>
              <a:t>. </a:t>
            </a:r>
            <a:r>
              <a:rPr lang="en-US" sz="1600" dirty="0" err="1">
                <a:latin typeface="Calibri" panose="020F0502020204030204" pitchFamily="34" charset="0"/>
              </a:rPr>
              <a:t>Tutup</a:t>
            </a:r>
            <a:r>
              <a:rPr lang="en-US" sz="1600" dirty="0">
                <a:latin typeface="Calibri" panose="020F0502020204030204" pitchFamily="34" charset="0"/>
              </a:rPr>
              <a:t>. </a:t>
            </a:r>
            <a:r>
              <a:rPr lang="en-US" sz="1600" dirty="0" err="1">
                <a:latin typeface="Calibri" panose="020F0502020204030204" pitchFamily="34" charset="0"/>
              </a:rPr>
              <a:t>Lakukan</a:t>
            </a:r>
            <a:r>
              <a:rPr lang="en-US" sz="1600" dirty="0">
                <a:latin typeface="Calibri" panose="020F0502020204030204" pitchFamily="34" charset="0"/>
              </a:rPr>
              <a:t> </a:t>
            </a:r>
            <a:r>
              <a:rPr lang="en-US" sz="1600" dirty="0" err="1">
                <a:latin typeface="Calibri" panose="020F0502020204030204" pitchFamily="34" charset="0"/>
              </a:rPr>
              <a:t>pengaturan</a:t>
            </a:r>
            <a:r>
              <a:rPr lang="en-US" sz="1600" dirty="0">
                <a:latin typeface="Calibri" panose="020F0502020204030204" pitchFamily="34" charset="0"/>
              </a:rPr>
              <a:t> </a:t>
            </a:r>
            <a:r>
              <a:rPr lang="en-US" sz="1600" dirty="0" err="1">
                <a:latin typeface="Calibri" panose="020F0502020204030204" pitchFamily="34" charset="0"/>
              </a:rPr>
              <a:t>komputer</a:t>
            </a:r>
            <a:r>
              <a:rPr lang="en-US" sz="1600" dirty="0">
                <a:latin typeface="Calibri" panose="020F0502020204030204" pitchFamily="34" charset="0"/>
              </a:rPr>
              <a:t>.</a:t>
            </a:r>
          </a:p>
          <a:p>
            <a:pPr marL="342900" indent="-342900">
              <a:buFont typeface="+mj-lt"/>
              <a:buAutoNum type="arabicParenR" startAt="4"/>
            </a:pPr>
            <a:r>
              <a:rPr lang="en-US" sz="1600" dirty="0" err="1">
                <a:latin typeface="Calibri" panose="020F0502020204030204" pitchFamily="34" charset="0"/>
              </a:rPr>
              <a:t>Klik</a:t>
            </a:r>
            <a:r>
              <a:rPr lang="en-US" sz="1600" dirty="0">
                <a:latin typeface="Calibri" panose="020F0502020204030204" pitchFamily="34" charset="0"/>
              </a:rPr>
              <a:t> ikon </a:t>
            </a:r>
            <a:r>
              <a:rPr lang="en-US" sz="1600" dirty="0" err="1">
                <a:latin typeface="Calibri" panose="020F0502020204030204" pitchFamily="34" charset="0"/>
              </a:rPr>
              <a:t>WiFi</a:t>
            </a:r>
            <a:r>
              <a:rPr lang="en-US" sz="1600" dirty="0">
                <a:latin typeface="Calibri" panose="020F0502020204030204" pitchFamily="34" charset="0"/>
              </a:rPr>
              <a:t> </a:t>
            </a:r>
            <a:r>
              <a:rPr lang="en-US" sz="1600" dirty="0" err="1">
                <a:latin typeface="Calibri" panose="020F0502020204030204" pitchFamily="34" charset="0"/>
              </a:rPr>
              <a:t>pada</a:t>
            </a:r>
            <a:r>
              <a:rPr lang="en-US" sz="1600" dirty="0">
                <a:latin typeface="Calibri" panose="020F0502020204030204" pitchFamily="34" charset="0"/>
              </a:rPr>
              <a:t> </a:t>
            </a:r>
            <a:r>
              <a:rPr lang="en-US" sz="1600" i="1" dirty="0">
                <a:latin typeface="Calibri" panose="020F0502020204030204" pitchFamily="34" charset="0"/>
              </a:rPr>
              <a:t>taskbar</a:t>
            </a:r>
            <a:r>
              <a:rPr lang="en-US" sz="1600" dirty="0">
                <a:latin typeface="Calibri" panose="020F0502020204030204" pitchFamily="34" charset="0"/>
              </a:rPr>
              <a:t>. </a:t>
            </a:r>
            <a:r>
              <a:rPr lang="en-US" sz="1600" dirty="0" err="1">
                <a:latin typeface="Calibri" panose="020F0502020204030204" pitchFamily="34" charset="0"/>
              </a:rPr>
              <a:t>Pilih</a:t>
            </a:r>
            <a:r>
              <a:rPr lang="en-US" sz="1600" dirty="0">
                <a:latin typeface="Calibri" panose="020F0502020204030204" pitchFamily="34" charset="0"/>
              </a:rPr>
              <a:t> </a:t>
            </a:r>
            <a:r>
              <a:rPr lang="en-US" sz="1600" dirty="0" err="1">
                <a:latin typeface="Calibri" panose="020F0502020204030204" pitchFamily="34" charset="0"/>
              </a:rPr>
              <a:t>koneksi</a:t>
            </a:r>
            <a:r>
              <a:rPr lang="en-US" sz="1600" dirty="0">
                <a:latin typeface="Calibri" panose="020F0502020204030204" pitchFamily="34" charset="0"/>
              </a:rPr>
              <a:t> </a:t>
            </a:r>
            <a:r>
              <a:rPr lang="en-US" sz="1600" dirty="0" err="1">
                <a:latin typeface="Calibri" panose="020F0502020204030204" pitchFamily="34" charset="0"/>
              </a:rPr>
              <a:t>WiFi</a:t>
            </a:r>
            <a:r>
              <a:rPr lang="en-US" sz="1600" dirty="0">
                <a:latin typeface="Calibri" panose="020F0502020204030204" pitchFamily="34" charset="0"/>
              </a:rPr>
              <a:t> yang </a:t>
            </a:r>
            <a:r>
              <a:rPr lang="en-US" sz="1600" dirty="0" err="1">
                <a:latin typeface="Calibri" panose="020F0502020204030204" pitchFamily="34" charset="0"/>
              </a:rPr>
              <a:t>ditampilkan</a:t>
            </a:r>
            <a:r>
              <a:rPr lang="en-US" sz="1600" dirty="0">
                <a:latin typeface="Calibri" panose="020F0502020204030204" pitchFamily="34" charset="0"/>
              </a:rPr>
              <a:t> </a:t>
            </a:r>
            <a:r>
              <a:rPr lang="en-US" sz="1600" dirty="0" err="1">
                <a:latin typeface="Calibri" panose="020F0502020204030204" pitchFamily="34" charset="0"/>
              </a:rPr>
              <a:t>dari</a:t>
            </a:r>
            <a:r>
              <a:rPr lang="en-US" sz="1600" dirty="0">
                <a:latin typeface="Calibri" panose="020F0502020204030204" pitchFamily="34" charset="0"/>
              </a:rPr>
              <a:t> </a:t>
            </a:r>
            <a:r>
              <a:rPr lang="en-US" sz="1600" dirty="0" err="1">
                <a:latin typeface="Calibri" panose="020F0502020204030204" pitchFamily="34" charset="0"/>
              </a:rPr>
              <a:t>ponsel</a:t>
            </a:r>
            <a:r>
              <a:rPr lang="en-US" sz="1600" dirty="0">
                <a:latin typeface="Calibri" panose="020F0502020204030204" pitchFamily="34" charset="0"/>
              </a:rPr>
              <a:t>. </a:t>
            </a:r>
            <a:r>
              <a:rPr lang="en-US" sz="1600" dirty="0" err="1">
                <a:latin typeface="Calibri" panose="020F0502020204030204" pitchFamily="34" charset="0"/>
              </a:rPr>
              <a:t>Klik</a:t>
            </a:r>
            <a:r>
              <a:rPr lang="en-US" sz="1600" dirty="0">
                <a:latin typeface="Calibri" panose="020F0502020204030204" pitchFamily="34" charset="0"/>
              </a:rPr>
              <a:t> </a:t>
            </a:r>
            <a:r>
              <a:rPr lang="en-US" sz="1600" dirty="0" err="1">
                <a:latin typeface="Calibri" panose="020F0502020204030204" pitchFamily="34" charset="0"/>
              </a:rPr>
              <a:t>tombol</a:t>
            </a:r>
            <a:r>
              <a:rPr lang="en-US" sz="1600" dirty="0">
                <a:latin typeface="Calibri" panose="020F0502020204030204" pitchFamily="34" charset="0"/>
              </a:rPr>
              <a:t> </a:t>
            </a:r>
            <a:r>
              <a:rPr lang="en-US" sz="1600" b="1" dirty="0">
                <a:latin typeface="Calibri" panose="020F0502020204030204" pitchFamily="34" charset="0"/>
              </a:rPr>
              <a:t>Connect</a:t>
            </a:r>
            <a:r>
              <a:rPr lang="en-US" sz="1600" dirty="0">
                <a:latin typeface="Calibri" panose="020F0502020204030204" pitchFamily="34" charset="0"/>
              </a:rPr>
              <a:t>. </a:t>
            </a:r>
            <a:r>
              <a:rPr lang="en-US" sz="1600" dirty="0" err="1">
                <a:latin typeface="Calibri" panose="020F0502020204030204" pitchFamily="34" charset="0"/>
              </a:rPr>
              <a:t>Masukkan</a:t>
            </a:r>
            <a:r>
              <a:rPr lang="en-US" sz="1600" dirty="0">
                <a:latin typeface="Calibri" panose="020F0502020204030204" pitchFamily="34" charset="0"/>
              </a:rPr>
              <a:t> password yang </a:t>
            </a:r>
            <a:r>
              <a:rPr lang="en-US" sz="1600" dirty="0" err="1">
                <a:latin typeface="Calibri" panose="020F0502020204030204" pitchFamily="34" charset="0"/>
              </a:rPr>
              <a:t>sesuai</a:t>
            </a:r>
            <a:r>
              <a:rPr lang="en-US" sz="1600" dirty="0">
                <a:latin typeface="Calibri" panose="020F0502020204030204" pitchFamily="34" charset="0"/>
              </a:rPr>
              <a:t>. </a:t>
            </a:r>
            <a:r>
              <a:rPr lang="en-US" sz="1600" dirty="0" err="1">
                <a:latin typeface="Calibri" panose="020F0502020204030204" pitchFamily="34" charset="0"/>
              </a:rPr>
              <a:t>Klik</a:t>
            </a:r>
            <a:r>
              <a:rPr lang="en-US" sz="1600" dirty="0">
                <a:latin typeface="Calibri" panose="020F0502020204030204" pitchFamily="34" charset="0"/>
              </a:rPr>
              <a:t> </a:t>
            </a:r>
            <a:r>
              <a:rPr lang="en-US" sz="1600" b="1" dirty="0">
                <a:latin typeface="Calibri" panose="020F0502020204030204" pitchFamily="34" charset="0"/>
              </a:rPr>
              <a:t>Next</a:t>
            </a:r>
            <a:r>
              <a:rPr lang="en-US" sz="1600" dirty="0">
                <a:latin typeface="Calibri" panose="020F0502020204030204" pitchFamily="34" charset="0"/>
              </a:rPr>
              <a:t>. </a:t>
            </a:r>
            <a:r>
              <a:rPr lang="en-US" sz="1600" dirty="0" err="1">
                <a:latin typeface="Calibri" panose="020F0502020204030204" pitchFamily="34" charset="0"/>
              </a:rPr>
              <a:t>Jika</a:t>
            </a:r>
            <a:r>
              <a:rPr lang="en-US" sz="1600" dirty="0">
                <a:latin typeface="Calibri" panose="020F0502020204030204" pitchFamily="34" charset="0"/>
              </a:rPr>
              <a:t> </a:t>
            </a:r>
            <a:r>
              <a:rPr lang="en-US" sz="1600" dirty="0" err="1">
                <a:latin typeface="Calibri" panose="020F0502020204030204" pitchFamily="34" charset="0"/>
              </a:rPr>
              <a:t>benar</a:t>
            </a:r>
            <a:r>
              <a:rPr lang="en-US" sz="1600" dirty="0">
                <a:latin typeface="Calibri" panose="020F0502020204030204" pitchFamily="34" charset="0"/>
              </a:rPr>
              <a:t>, </a:t>
            </a:r>
            <a:r>
              <a:rPr lang="en-US" sz="1600" dirty="0" err="1">
                <a:latin typeface="Calibri" panose="020F0502020204030204" pitchFamily="34" charset="0"/>
              </a:rPr>
              <a:t>maka</a:t>
            </a:r>
            <a:r>
              <a:rPr lang="en-US" sz="1600" dirty="0">
                <a:latin typeface="Calibri" panose="020F0502020204030204" pitchFamily="34" charset="0"/>
              </a:rPr>
              <a:t> </a:t>
            </a:r>
            <a:r>
              <a:rPr lang="en-US" sz="1600" dirty="0" err="1">
                <a:latin typeface="Calibri" panose="020F0502020204030204" pitchFamily="34" charset="0"/>
              </a:rPr>
              <a:t>koneksi</a:t>
            </a:r>
            <a:r>
              <a:rPr lang="en-US" sz="1600" dirty="0">
                <a:latin typeface="Calibri" panose="020F0502020204030204" pitchFamily="34" charset="0"/>
              </a:rPr>
              <a:t> </a:t>
            </a:r>
            <a:r>
              <a:rPr lang="en-US" sz="1600" dirty="0" err="1">
                <a:latin typeface="Calibri" panose="020F0502020204030204" pitchFamily="34" charset="0"/>
              </a:rPr>
              <a:t>ke</a:t>
            </a:r>
            <a:r>
              <a:rPr lang="en-US" sz="1600" dirty="0">
                <a:latin typeface="Calibri" panose="020F0502020204030204" pitchFamily="34" charset="0"/>
              </a:rPr>
              <a:t> </a:t>
            </a:r>
            <a:r>
              <a:rPr lang="en-US" sz="1600" dirty="0" err="1">
                <a:latin typeface="Calibri" panose="020F0502020204030204" pitchFamily="34" charset="0"/>
              </a:rPr>
              <a:t>WiFi</a:t>
            </a:r>
            <a:r>
              <a:rPr lang="en-US" sz="1600" dirty="0">
                <a:latin typeface="Calibri" panose="020F0502020204030204" pitchFamily="34" charset="0"/>
              </a:rPr>
              <a:t> </a:t>
            </a:r>
            <a:r>
              <a:rPr lang="en-US" sz="1600" dirty="0" err="1">
                <a:latin typeface="Calibri" panose="020F0502020204030204" pitchFamily="34" charset="0"/>
              </a:rPr>
              <a:t>dapat</a:t>
            </a:r>
            <a:r>
              <a:rPr lang="en-US" sz="1600" dirty="0">
                <a:latin typeface="Calibri" panose="020F0502020204030204" pitchFamily="34" charset="0"/>
              </a:rPr>
              <a:t> </a:t>
            </a:r>
            <a:r>
              <a:rPr lang="en-US" sz="1600" dirty="0" err="1">
                <a:latin typeface="Calibri" panose="020F0502020204030204" pitchFamily="34" charset="0"/>
              </a:rPr>
              <a:t>dijalankan</a:t>
            </a:r>
            <a:r>
              <a:rPr lang="en-US" sz="1600" dirty="0">
                <a:latin typeface="Calibri" panose="020F0502020204030204" pitchFamily="34" charset="0"/>
              </a:rPr>
              <a:t> </a:t>
            </a:r>
            <a:r>
              <a:rPr lang="en-US" sz="1600" dirty="0" err="1">
                <a:latin typeface="Calibri" panose="020F0502020204030204" pitchFamily="34" charset="0"/>
              </a:rPr>
              <a:t>dan</a:t>
            </a:r>
            <a:r>
              <a:rPr lang="en-US" sz="1600" dirty="0">
                <a:latin typeface="Calibri" panose="020F0502020204030204" pitchFamily="34" charset="0"/>
              </a:rPr>
              <a:t> </a:t>
            </a:r>
            <a:r>
              <a:rPr lang="en-US" sz="1600" dirty="0" err="1">
                <a:latin typeface="Calibri" panose="020F0502020204030204" pitchFamily="34" charset="0"/>
              </a:rPr>
              <a:t>sudah</a:t>
            </a:r>
            <a:r>
              <a:rPr lang="en-US" sz="1600" dirty="0">
                <a:latin typeface="Calibri" panose="020F0502020204030204" pitchFamily="34" charset="0"/>
              </a:rPr>
              <a:t> </a:t>
            </a:r>
            <a:r>
              <a:rPr lang="en-US" sz="1600" dirty="0" err="1">
                <a:latin typeface="Calibri" panose="020F0502020204030204" pitchFamily="34" charset="0"/>
              </a:rPr>
              <a:t>dapat</a:t>
            </a:r>
            <a:r>
              <a:rPr lang="en-US" sz="1600" dirty="0">
                <a:latin typeface="Calibri" panose="020F0502020204030204" pitchFamily="34" charset="0"/>
              </a:rPr>
              <a:t> </a:t>
            </a:r>
            <a:r>
              <a:rPr lang="en-US" sz="1600" dirty="0" err="1">
                <a:latin typeface="Calibri" panose="020F0502020204030204" pitchFamily="34" charset="0"/>
              </a:rPr>
              <a:t>menjelajahi</a:t>
            </a:r>
            <a:r>
              <a:rPr lang="en-US" sz="1600" dirty="0">
                <a:latin typeface="Calibri" panose="020F0502020204030204" pitchFamily="34" charset="0"/>
              </a:rPr>
              <a:t> internet.</a:t>
            </a:r>
            <a:r>
              <a:rPr lang="en-US" sz="1600" b="1" dirty="0">
                <a:latin typeface="Calibri" panose="020F0502020204030204" pitchFamily="34" charset="0"/>
              </a:rPr>
              <a:t> </a:t>
            </a:r>
            <a:endParaRPr lang="en-ID" sz="1600" dirty="0">
              <a:latin typeface="Calibri" panose="020F0502020204030204" pitchFamily="34" charset="0"/>
            </a:endParaRPr>
          </a:p>
        </p:txBody>
      </p:sp>
      <p:grpSp>
        <p:nvGrpSpPr>
          <p:cNvPr id="14" name="Group 13">
            <a:extLst>
              <a:ext uri="{FF2B5EF4-FFF2-40B4-BE49-F238E27FC236}">
                <a16:creationId xmlns:a16="http://schemas.microsoft.com/office/drawing/2014/main" id="{074F0927-5B64-4792-9EDC-2361DDC8B6E8}"/>
              </a:ext>
            </a:extLst>
          </p:cNvPr>
          <p:cNvGrpSpPr/>
          <p:nvPr/>
        </p:nvGrpSpPr>
        <p:grpSpPr>
          <a:xfrm>
            <a:off x="5819878" y="983991"/>
            <a:ext cx="2701418" cy="3005748"/>
            <a:chOff x="6692532" y="910411"/>
            <a:chExt cx="2701418" cy="3005748"/>
          </a:xfrm>
        </p:grpSpPr>
        <p:sp>
          <p:nvSpPr>
            <p:cNvPr id="15" name="TextBox 14">
              <a:extLst>
                <a:ext uri="{FF2B5EF4-FFF2-40B4-BE49-F238E27FC236}">
                  <a16:creationId xmlns:a16="http://schemas.microsoft.com/office/drawing/2014/main" id="{FBD0A6E0-5D47-4216-AC09-7A546B544F61}"/>
                </a:ext>
              </a:extLst>
            </p:cNvPr>
            <p:cNvSpPr txBox="1"/>
            <p:nvPr/>
          </p:nvSpPr>
          <p:spPr>
            <a:xfrm>
              <a:off x="7128350" y="3392939"/>
              <a:ext cx="1828800" cy="523220"/>
            </a:xfrm>
            <a:prstGeom prst="rect">
              <a:avLst/>
            </a:prstGeom>
            <a:noFill/>
          </p:spPr>
          <p:txBody>
            <a:bodyPr wrap="square" rtlCol="0">
              <a:spAutoFit/>
            </a:bodyPr>
            <a:lstStyle/>
            <a:p>
              <a:pPr algn="ctr"/>
              <a:r>
                <a:rPr lang="en-US" sz="1400" b="1" i="1" dirty="0">
                  <a:latin typeface="Calibri" panose="020F0502020204030204" pitchFamily="34" charset="0"/>
                  <a:cs typeface="Calibri" panose="020F0502020204030204" pitchFamily="34" charset="0"/>
                </a:rPr>
                <a:t>Mobile Hotspot</a:t>
              </a:r>
              <a:r>
                <a:rPr lang="en-US" sz="1400" b="1" dirty="0">
                  <a:latin typeface="Calibri" panose="020F0502020204030204" pitchFamily="34" charset="0"/>
                  <a:cs typeface="Calibri" panose="020F0502020204030204" pitchFamily="34" charset="0"/>
                </a:rPr>
                <a:t> pada </a:t>
              </a:r>
              <a:r>
                <a:rPr lang="id-ID" sz="1400" b="1" dirty="0">
                  <a:latin typeface="Calibri" panose="020F0502020204030204" pitchFamily="34" charset="0"/>
                  <a:cs typeface="Calibri" panose="020F0502020204030204" pitchFamily="34" charset="0"/>
                </a:rPr>
                <a:t>P</a:t>
              </a:r>
              <a:r>
                <a:rPr lang="en-US" sz="1400" b="1" dirty="0" err="1">
                  <a:latin typeface="Calibri" panose="020F0502020204030204" pitchFamily="34" charset="0"/>
                  <a:cs typeface="Calibri" panose="020F0502020204030204" pitchFamily="34" charset="0"/>
                </a:rPr>
                <a:t>onsel</a:t>
              </a:r>
              <a:r>
                <a:rPr lang="en-US" sz="1400" b="1" dirty="0">
                  <a:latin typeface="Calibri" panose="020F0502020204030204" pitchFamily="34" charset="0"/>
                  <a:cs typeface="Calibri" panose="020F0502020204030204" pitchFamily="34" charset="0"/>
                </a:rPr>
                <a:t>.</a:t>
              </a:r>
              <a:endParaRPr lang="en-ID" sz="1400" b="1" i="1" dirty="0">
                <a:latin typeface="Calibri" panose="020F0502020204030204" pitchFamily="34" charset="0"/>
                <a:cs typeface="Calibri" panose="020F0502020204030204" pitchFamily="34" charset="0"/>
              </a:endParaRPr>
            </a:p>
          </p:txBody>
        </p:sp>
        <p:pic>
          <p:nvPicPr>
            <p:cNvPr id="16" name="Picture 2" descr="Mobile Hotspot Icons - Download Free Vector Icons | Noun Project">
              <a:extLst>
                <a:ext uri="{FF2B5EF4-FFF2-40B4-BE49-F238E27FC236}">
                  <a16:creationId xmlns:a16="http://schemas.microsoft.com/office/drawing/2014/main" id="{565A6CDE-CC53-4E2C-8C2C-4AEBDCC30A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2532" y="910411"/>
              <a:ext cx="2701418" cy="2701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304800" y="81498"/>
            <a:ext cx="3788116" cy="525694"/>
            <a:chOff x="1550060" y="1069222"/>
            <a:chExt cx="1544398" cy="525694"/>
          </a:xfrm>
        </p:grpSpPr>
        <p:sp>
          <p:nvSpPr>
            <p:cNvPr id="12" name="Rectangle 11"/>
            <p:cNvSpPr/>
            <p:nvPr/>
          </p:nvSpPr>
          <p:spPr>
            <a:xfrm>
              <a:off x="1569285" y="1069222"/>
              <a:ext cx="1525173" cy="523220"/>
            </a:xfrm>
            <a:prstGeom prst="rect">
              <a:avLst/>
            </a:prstGeom>
          </p:spPr>
          <p:txBody>
            <a:bodyPr wrap="none">
              <a:spAutoFit/>
            </a:bodyPr>
            <a:lstStyle/>
            <a:p>
              <a:r>
                <a:rPr lang="en-US" sz="2800" b="1" dirty="0">
                  <a:solidFill>
                    <a:srgbClr val="FF0000"/>
                  </a:solidFill>
                  <a:latin typeface="Calibri" panose="020F0502020204030204" pitchFamily="34" charset="0"/>
                </a:rPr>
                <a:t>4. </a:t>
              </a:r>
              <a:r>
                <a:rPr lang="en-US" sz="2800" b="1" dirty="0" err="1">
                  <a:solidFill>
                    <a:srgbClr val="FF0000"/>
                  </a:solidFill>
                  <a:latin typeface="Calibri" panose="020F0502020204030204" pitchFamily="34" charset="0"/>
                </a:rPr>
                <a:t>Menggunakan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Ponsel</a:t>
              </a:r>
              <a:endParaRPr lang="en-US" sz="2800" b="1" dirty="0">
                <a:solidFill>
                  <a:srgbClr val="FF0000"/>
                </a:solidFill>
                <a:latin typeface="Calibri" panose="020F0502020204030204" pitchFamily="34" charset="0"/>
              </a:endParaRPr>
            </a:p>
          </p:txBody>
        </p:sp>
        <p:cxnSp>
          <p:nvCxnSpPr>
            <p:cNvPr id="13" name="Straight Connector 12"/>
            <p:cNvCxnSpPr>
              <a:cxnSpLocks/>
            </p:cNvCxnSpPr>
            <p:nvPr/>
          </p:nvCxnSpPr>
          <p:spPr>
            <a:xfrm>
              <a:off x="1550060" y="1594916"/>
              <a:ext cx="154439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4778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0277C7-1D1E-4EB0-9FDC-776889115DF8}"/>
              </a:ext>
            </a:extLst>
          </p:cNvPr>
          <p:cNvSpPr txBox="1"/>
          <p:nvPr/>
        </p:nvSpPr>
        <p:spPr>
          <a:xfrm>
            <a:off x="146689" y="819150"/>
            <a:ext cx="5410200" cy="3754874"/>
          </a:xfrm>
          <a:prstGeom prst="rect">
            <a:avLst/>
          </a:prstGeom>
          <a:noFill/>
        </p:spPr>
        <p:txBody>
          <a:bodyPr wrap="square" rtlCol="0">
            <a:spAutoFit/>
          </a:bodyPr>
          <a:lstStyle/>
          <a:p>
            <a:pPr marL="285750" indent="-285750">
              <a:buFont typeface="Wingdings" panose="05000000000000000000" pitchFamily="2" charset="2"/>
              <a:buChar char="§"/>
            </a:pPr>
            <a:r>
              <a:rPr lang="en-US" sz="1700" dirty="0" err="1">
                <a:latin typeface="Calibri" panose="020F0502020204030204" pitchFamily="34" charset="0"/>
              </a:rPr>
              <a:t>Satelit</a:t>
            </a:r>
            <a:r>
              <a:rPr lang="en-US" sz="1700" dirty="0">
                <a:latin typeface="Calibri" panose="020F0502020204030204" pitchFamily="34" charset="0"/>
              </a:rPr>
              <a:t> </a:t>
            </a:r>
            <a:r>
              <a:rPr lang="en-US" sz="1700" dirty="0" err="1">
                <a:latin typeface="Calibri" panose="020F0502020204030204" pitchFamily="34" charset="0"/>
              </a:rPr>
              <a:t>menjadi</a:t>
            </a:r>
            <a:r>
              <a:rPr lang="en-US" sz="1700" dirty="0">
                <a:latin typeface="Calibri" panose="020F0502020204030204" pitchFamily="34" charset="0"/>
              </a:rPr>
              <a:t> </a:t>
            </a:r>
            <a:r>
              <a:rPr lang="en-US" sz="1700" dirty="0" err="1">
                <a:latin typeface="Calibri" panose="020F0502020204030204" pitchFamily="34" charset="0"/>
              </a:rPr>
              <a:t>solusi</a:t>
            </a:r>
            <a:r>
              <a:rPr lang="en-US" sz="1700" dirty="0">
                <a:latin typeface="Calibri" panose="020F0502020204030204" pitchFamily="34" charset="0"/>
              </a:rPr>
              <a:t> </a:t>
            </a:r>
            <a:r>
              <a:rPr lang="en-US" sz="1700" dirty="0" err="1">
                <a:latin typeface="Calibri" panose="020F0502020204030204" pitchFamily="34" charset="0"/>
              </a:rPr>
              <a:t>akses</a:t>
            </a:r>
            <a:r>
              <a:rPr lang="en-US" sz="1700" dirty="0">
                <a:latin typeface="Calibri" panose="020F0502020204030204" pitchFamily="34" charset="0"/>
              </a:rPr>
              <a:t> internet </a:t>
            </a:r>
            <a:r>
              <a:rPr lang="en-US" sz="1700" dirty="0" err="1">
                <a:latin typeface="Calibri" panose="020F0502020204030204" pitchFamily="34" charset="0"/>
              </a:rPr>
              <a:t>untuk</a:t>
            </a:r>
            <a:r>
              <a:rPr lang="en-US" sz="1700" dirty="0">
                <a:latin typeface="Calibri" panose="020F0502020204030204" pitchFamily="34" charset="0"/>
              </a:rPr>
              <a:t> </a:t>
            </a:r>
            <a:r>
              <a:rPr lang="en-US" sz="1700" dirty="0" err="1">
                <a:latin typeface="Calibri" panose="020F0502020204030204" pitchFamily="34" charset="0"/>
              </a:rPr>
              <a:t>pengguna</a:t>
            </a:r>
            <a:r>
              <a:rPr lang="en-US" sz="1700" dirty="0">
                <a:latin typeface="Calibri" panose="020F0502020204030204" pitchFamily="34" charset="0"/>
              </a:rPr>
              <a:t> yang </a:t>
            </a:r>
            <a:r>
              <a:rPr lang="en-US" sz="1700" dirty="0" err="1">
                <a:latin typeface="Calibri" panose="020F0502020204030204" pitchFamily="34" charset="0"/>
              </a:rPr>
              <a:t>berada</a:t>
            </a:r>
            <a:r>
              <a:rPr lang="en-US" sz="1700" dirty="0">
                <a:latin typeface="Calibri" panose="020F0502020204030204" pitchFamily="34" charset="0"/>
              </a:rPr>
              <a:t> di </a:t>
            </a:r>
            <a:r>
              <a:rPr lang="en-US" sz="1700" dirty="0" err="1">
                <a:latin typeface="Calibri" panose="020F0502020204030204" pitchFamily="34" charset="0"/>
              </a:rPr>
              <a:t>lokasi</a:t>
            </a:r>
            <a:r>
              <a:rPr lang="en-US" sz="1700" dirty="0">
                <a:latin typeface="Calibri" panose="020F0502020204030204" pitchFamily="34" charset="0"/>
              </a:rPr>
              <a:t> </a:t>
            </a:r>
            <a:r>
              <a:rPr lang="en-US" sz="1700" dirty="0" err="1">
                <a:latin typeface="Calibri" panose="020F0502020204030204" pitchFamily="34" charset="0"/>
              </a:rPr>
              <a:t>terpencil</a:t>
            </a:r>
            <a:r>
              <a:rPr lang="en-US" sz="1700" dirty="0">
                <a:latin typeface="Calibri" panose="020F0502020204030204" pitchFamily="34" charset="0"/>
              </a:rPr>
              <a:t> dan </a:t>
            </a:r>
            <a:r>
              <a:rPr lang="en-US" sz="1700" dirty="0" err="1">
                <a:latin typeface="Calibri" panose="020F0502020204030204" pitchFamily="34" charset="0"/>
              </a:rPr>
              <a:t>sulit</a:t>
            </a:r>
            <a:r>
              <a:rPr lang="en-US" sz="1700" dirty="0">
                <a:latin typeface="Calibri" panose="020F0502020204030204" pitchFamily="34" charset="0"/>
              </a:rPr>
              <a:t> </a:t>
            </a:r>
            <a:r>
              <a:rPr lang="en-US" sz="1700" dirty="0" err="1">
                <a:latin typeface="Calibri" panose="020F0502020204030204" pitchFamily="34" charset="0"/>
              </a:rPr>
              <a:t>diakses</a:t>
            </a:r>
            <a:r>
              <a:rPr lang="en-US" sz="1700" dirty="0">
                <a:latin typeface="Calibri" panose="020F0502020204030204" pitchFamily="34" charset="0"/>
              </a:rPr>
              <a:t> oleh </a:t>
            </a:r>
            <a:r>
              <a:rPr lang="en-US" sz="1700" dirty="0" err="1">
                <a:latin typeface="Calibri" panose="020F0502020204030204" pitchFamily="34" charset="0"/>
              </a:rPr>
              <a:t>jaringan</a:t>
            </a:r>
            <a:r>
              <a:rPr lang="en-US" sz="1700" dirty="0">
                <a:latin typeface="Calibri" panose="020F0502020204030204" pitchFamily="34" charset="0"/>
              </a:rPr>
              <a:t> lain. </a:t>
            </a:r>
          </a:p>
          <a:p>
            <a:pPr marL="285750" indent="-285750">
              <a:buFont typeface="Wingdings" panose="05000000000000000000" pitchFamily="2" charset="2"/>
              <a:buChar char="§"/>
            </a:pPr>
            <a:r>
              <a:rPr lang="en-US" sz="1700" dirty="0" err="1">
                <a:latin typeface="Calibri" panose="020F0502020204030204" pitchFamily="34" charset="0"/>
              </a:rPr>
              <a:t>Satelit</a:t>
            </a:r>
            <a:r>
              <a:rPr lang="en-US" sz="1700" dirty="0">
                <a:latin typeface="Calibri" panose="020F0502020204030204" pitchFamily="34" charset="0"/>
              </a:rPr>
              <a:t> </a:t>
            </a:r>
            <a:r>
              <a:rPr lang="en-US" sz="1700" dirty="0" err="1">
                <a:latin typeface="Calibri" panose="020F0502020204030204" pitchFamily="34" charset="0"/>
              </a:rPr>
              <a:t>digunakan</a:t>
            </a:r>
            <a:r>
              <a:rPr lang="en-US" sz="1700" dirty="0">
                <a:latin typeface="Calibri" panose="020F0502020204030204" pitchFamily="34" charset="0"/>
              </a:rPr>
              <a:t> </a:t>
            </a:r>
            <a:r>
              <a:rPr lang="en-US" sz="1700" dirty="0" err="1">
                <a:latin typeface="Calibri" panose="020F0502020204030204" pitchFamily="34" charset="0"/>
              </a:rPr>
              <a:t>untuk</a:t>
            </a:r>
            <a:r>
              <a:rPr lang="en-US" sz="1700" dirty="0">
                <a:latin typeface="Calibri" panose="020F0502020204030204" pitchFamily="34" charset="0"/>
              </a:rPr>
              <a:t> </a:t>
            </a:r>
            <a:r>
              <a:rPr lang="en-US" sz="1700" dirty="0" err="1">
                <a:latin typeface="Calibri" panose="020F0502020204030204" pitchFamily="34" charset="0"/>
              </a:rPr>
              <a:t>mengirimkan</a:t>
            </a:r>
            <a:r>
              <a:rPr lang="en-US" sz="1700" dirty="0">
                <a:latin typeface="Calibri" panose="020F0502020204030204" pitchFamily="34" charset="0"/>
              </a:rPr>
              <a:t> dan </a:t>
            </a:r>
            <a:r>
              <a:rPr lang="en-US" sz="1700" dirty="0" err="1">
                <a:latin typeface="Calibri" panose="020F0502020204030204" pitchFamily="34" charset="0"/>
              </a:rPr>
              <a:t>menangkap</a:t>
            </a:r>
            <a:r>
              <a:rPr lang="en-US" sz="1700" dirty="0">
                <a:latin typeface="Calibri" panose="020F0502020204030204" pitchFamily="34" charset="0"/>
              </a:rPr>
              <a:t> </a:t>
            </a:r>
            <a:r>
              <a:rPr lang="en-US" sz="1700" dirty="0" err="1">
                <a:latin typeface="Calibri" panose="020F0502020204030204" pitchFamily="34" charset="0"/>
              </a:rPr>
              <a:t>pesan</a:t>
            </a:r>
            <a:r>
              <a:rPr lang="en-US" sz="1700" dirty="0">
                <a:latin typeface="Calibri" panose="020F0502020204030204" pitchFamily="34" charset="0"/>
              </a:rPr>
              <a:t> </a:t>
            </a:r>
            <a:r>
              <a:rPr lang="en-US" sz="1700" dirty="0" err="1">
                <a:latin typeface="Calibri" panose="020F0502020204030204" pitchFamily="34" charset="0"/>
              </a:rPr>
              <a:t>melalui</a:t>
            </a:r>
            <a:r>
              <a:rPr lang="en-US" sz="1700" dirty="0">
                <a:latin typeface="Calibri" panose="020F0502020204030204" pitchFamily="34" charset="0"/>
              </a:rPr>
              <a:t> </a:t>
            </a:r>
            <a:r>
              <a:rPr lang="en-US" sz="1700" dirty="0" err="1">
                <a:latin typeface="Calibri" panose="020F0502020204030204" pitchFamily="34" charset="0"/>
              </a:rPr>
              <a:t>angkasa</a:t>
            </a:r>
            <a:r>
              <a:rPr lang="en-US" sz="1700" dirty="0">
                <a:latin typeface="Calibri" panose="020F0502020204030204" pitchFamily="34" charset="0"/>
              </a:rPr>
              <a:t> </a:t>
            </a:r>
            <a:r>
              <a:rPr lang="en-US" sz="1700" dirty="0" err="1">
                <a:latin typeface="Calibri" panose="020F0502020204030204" pitchFamily="34" charset="0"/>
              </a:rPr>
              <a:t>menggunakan</a:t>
            </a:r>
            <a:r>
              <a:rPr lang="en-US" sz="1700" dirty="0">
                <a:latin typeface="Calibri" panose="020F0502020204030204" pitchFamily="34" charset="0"/>
              </a:rPr>
              <a:t> </a:t>
            </a:r>
            <a:r>
              <a:rPr lang="en-US" sz="1700" dirty="0" err="1">
                <a:latin typeface="Calibri" panose="020F0502020204030204" pitchFamily="34" charset="0"/>
              </a:rPr>
              <a:t>gelombang</a:t>
            </a:r>
            <a:r>
              <a:rPr lang="en-US" sz="1700" dirty="0">
                <a:latin typeface="Calibri" panose="020F0502020204030204" pitchFamily="34" charset="0"/>
              </a:rPr>
              <a:t> </a:t>
            </a:r>
            <a:r>
              <a:rPr lang="en-US" sz="1700" dirty="0" err="1">
                <a:latin typeface="Calibri" panose="020F0502020204030204" pitchFamily="34" charset="0"/>
              </a:rPr>
              <a:t>elektromagnetik</a:t>
            </a:r>
            <a:r>
              <a:rPr lang="en-US" sz="1700" dirty="0">
                <a:latin typeface="Calibri" panose="020F0502020204030204" pitchFamily="34" charset="0"/>
              </a:rPr>
              <a:t>. </a:t>
            </a:r>
            <a:r>
              <a:rPr lang="en-US" sz="1700" dirty="0" err="1">
                <a:latin typeface="Calibri" panose="020F0502020204030204" pitchFamily="34" charset="0"/>
              </a:rPr>
              <a:t>Sinyal</a:t>
            </a:r>
            <a:r>
              <a:rPr lang="en-US" sz="1700" dirty="0">
                <a:latin typeface="Calibri" panose="020F0502020204030204" pitchFamily="34" charset="0"/>
              </a:rPr>
              <a:t> yang </a:t>
            </a:r>
            <a:r>
              <a:rPr lang="en-US" sz="1700" dirty="0" err="1">
                <a:latin typeface="Calibri" panose="020F0502020204030204" pitchFamily="34" charset="0"/>
              </a:rPr>
              <a:t>digunakan</a:t>
            </a:r>
            <a:r>
              <a:rPr lang="en-US" sz="1700" dirty="0">
                <a:latin typeface="Calibri" panose="020F0502020204030204" pitchFamily="34" charset="0"/>
              </a:rPr>
              <a:t> </a:t>
            </a:r>
            <a:r>
              <a:rPr lang="en-US" sz="1700" dirty="0" err="1">
                <a:latin typeface="Calibri" panose="020F0502020204030204" pitchFamily="34" charset="0"/>
              </a:rPr>
              <a:t>harus</a:t>
            </a:r>
            <a:r>
              <a:rPr lang="en-US" sz="1700" dirty="0">
                <a:latin typeface="Calibri" panose="020F0502020204030204" pitchFamily="34" charset="0"/>
              </a:rPr>
              <a:t> </a:t>
            </a:r>
            <a:r>
              <a:rPr lang="en-US" sz="1700" dirty="0" err="1">
                <a:latin typeface="Calibri" panose="020F0502020204030204" pitchFamily="34" charset="0"/>
              </a:rPr>
              <a:t>cukup</a:t>
            </a:r>
            <a:r>
              <a:rPr lang="en-US" sz="1700" dirty="0">
                <a:latin typeface="Calibri" panose="020F0502020204030204" pitchFamily="34" charset="0"/>
              </a:rPr>
              <a:t> </a:t>
            </a:r>
            <a:r>
              <a:rPr lang="en-US" sz="1700" dirty="0" err="1">
                <a:latin typeface="Calibri" panose="020F0502020204030204" pitchFamily="34" charset="0"/>
              </a:rPr>
              <a:t>kuat</a:t>
            </a:r>
            <a:r>
              <a:rPr lang="en-US" sz="1700" dirty="0">
                <a:latin typeface="Calibri" panose="020F0502020204030204" pitchFamily="34" charset="0"/>
              </a:rPr>
              <a:t> dan </a:t>
            </a:r>
            <a:r>
              <a:rPr lang="en-US" sz="1700" dirty="0" err="1">
                <a:latin typeface="Calibri" panose="020F0502020204030204" pitchFamily="34" charset="0"/>
              </a:rPr>
              <a:t>antena</a:t>
            </a:r>
            <a:r>
              <a:rPr lang="en-US" sz="1700" dirty="0">
                <a:latin typeface="Calibri" panose="020F0502020204030204" pitchFamily="34" charset="0"/>
              </a:rPr>
              <a:t> parabola </a:t>
            </a:r>
            <a:r>
              <a:rPr lang="en-US" sz="1700" dirty="0" err="1">
                <a:latin typeface="Calibri" panose="020F0502020204030204" pitchFamily="34" charset="0"/>
              </a:rPr>
              <a:t>untuk</a:t>
            </a:r>
            <a:r>
              <a:rPr lang="en-US" sz="1700" dirty="0">
                <a:latin typeface="Calibri" panose="020F0502020204030204" pitchFamily="34" charset="0"/>
              </a:rPr>
              <a:t> </a:t>
            </a:r>
            <a:r>
              <a:rPr lang="en-US" sz="1700" dirty="0" err="1">
                <a:latin typeface="Calibri" panose="020F0502020204030204" pitchFamily="34" charset="0"/>
              </a:rPr>
              <a:t>menangkap</a:t>
            </a:r>
            <a:r>
              <a:rPr lang="en-US" sz="1700" dirty="0">
                <a:latin typeface="Calibri" panose="020F0502020204030204" pitchFamily="34" charset="0"/>
              </a:rPr>
              <a:t> </a:t>
            </a:r>
            <a:r>
              <a:rPr lang="en-US" sz="1700" dirty="0" err="1">
                <a:latin typeface="Calibri" panose="020F0502020204030204" pitchFamily="34" charset="0"/>
              </a:rPr>
              <a:t>sinyal</a:t>
            </a:r>
            <a:r>
              <a:rPr lang="en-US" sz="1700" dirty="0">
                <a:latin typeface="Calibri" panose="020F0502020204030204" pitchFamily="34" charset="0"/>
              </a:rPr>
              <a:t> </a:t>
            </a:r>
            <a:r>
              <a:rPr lang="en-US" sz="1700" dirty="0" err="1">
                <a:latin typeface="Calibri" panose="020F0502020204030204" pitchFamily="34" charset="0"/>
              </a:rPr>
              <a:t>harus</a:t>
            </a:r>
            <a:r>
              <a:rPr lang="en-US" sz="1700" dirty="0">
                <a:latin typeface="Calibri" panose="020F0502020204030204" pitchFamily="34" charset="0"/>
              </a:rPr>
              <a:t> </a:t>
            </a:r>
            <a:r>
              <a:rPr lang="en-US" sz="1700" dirty="0" err="1">
                <a:latin typeface="Calibri" panose="020F0502020204030204" pitchFamily="34" charset="0"/>
              </a:rPr>
              <a:t>diarahkan</a:t>
            </a:r>
            <a:r>
              <a:rPr lang="en-US" sz="1700" dirty="0">
                <a:latin typeface="Calibri" panose="020F0502020204030204" pitchFamily="34" charset="0"/>
              </a:rPr>
              <a:t> </a:t>
            </a:r>
            <a:r>
              <a:rPr lang="en-US" sz="1700" dirty="0" err="1">
                <a:latin typeface="Calibri" panose="020F0502020204030204" pitchFamily="34" charset="0"/>
              </a:rPr>
              <a:t>langsung</a:t>
            </a:r>
            <a:r>
              <a:rPr lang="en-US" sz="1700" dirty="0">
                <a:latin typeface="Calibri" panose="020F0502020204030204" pitchFamily="34" charset="0"/>
              </a:rPr>
              <a:t> </a:t>
            </a:r>
            <a:r>
              <a:rPr lang="en-US" sz="1700" dirty="0" err="1">
                <a:latin typeface="Calibri" panose="020F0502020204030204" pitchFamily="34" charset="0"/>
              </a:rPr>
              <a:t>ke</a:t>
            </a:r>
            <a:r>
              <a:rPr lang="en-US" sz="1700" dirty="0">
                <a:latin typeface="Calibri" panose="020F0502020204030204" pitchFamily="34" charset="0"/>
              </a:rPr>
              <a:t> </a:t>
            </a:r>
            <a:r>
              <a:rPr lang="en-US" sz="1700" dirty="0" err="1">
                <a:latin typeface="Calibri" panose="020F0502020204030204" pitchFamily="34" charset="0"/>
              </a:rPr>
              <a:t>satelit</a:t>
            </a:r>
            <a:r>
              <a:rPr lang="en-US" sz="1700" dirty="0">
                <a:latin typeface="Calibri" panose="020F0502020204030204" pitchFamily="34" charset="0"/>
              </a:rPr>
              <a:t> yang </a:t>
            </a:r>
            <a:r>
              <a:rPr lang="en-US" sz="1700" dirty="0" err="1">
                <a:latin typeface="Calibri" panose="020F0502020204030204" pitchFamily="34" charset="0"/>
              </a:rPr>
              <a:t>berada</a:t>
            </a:r>
            <a:r>
              <a:rPr lang="en-US" sz="1700" dirty="0">
                <a:latin typeface="Calibri" panose="020F0502020204030204" pitchFamily="34" charset="0"/>
              </a:rPr>
              <a:t> </a:t>
            </a:r>
            <a:r>
              <a:rPr lang="en-US" sz="1700" dirty="0" err="1">
                <a:latin typeface="Calibri" panose="020F0502020204030204" pitchFamily="34" charset="0"/>
              </a:rPr>
              <a:t>diatas</a:t>
            </a:r>
            <a:r>
              <a:rPr lang="en-US" sz="1700" dirty="0">
                <a:latin typeface="Calibri" panose="020F0502020204030204" pitchFamily="34" charset="0"/>
              </a:rPr>
              <a:t> </a:t>
            </a:r>
            <a:r>
              <a:rPr lang="en-US" sz="1700" dirty="0" err="1">
                <a:latin typeface="Calibri" panose="020F0502020204030204" pitchFamily="34" charset="0"/>
              </a:rPr>
              <a:t>khatulistiwa</a:t>
            </a:r>
            <a:r>
              <a:rPr lang="en-US" sz="1700" dirty="0">
                <a:latin typeface="Calibri" panose="020F0502020204030204" pitchFamily="34" charset="0"/>
              </a:rPr>
              <a:t>. </a:t>
            </a:r>
          </a:p>
          <a:p>
            <a:pPr marL="285750" indent="-285750">
              <a:buFont typeface="Wingdings" panose="05000000000000000000" pitchFamily="2" charset="2"/>
              <a:buChar char="§"/>
            </a:pPr>
            <a:r>
              <a:rPr lang="en-US" sz="1700" dirty="0">
                <a:latin typeface="Calibri" panose="020F0502020204030204" pitchFamily="34" charset="0"/>
              </a:rPr>
              <a:t>Salah </a:t>
            </a:r>
            <a:r>
              <a:rPr lang="en-US" sz="1700" dirty="0" err="1">
                <a:latin typeface="Calibri" panose="020F0502020204030204" pitchFamily="34" charset="0"/>
              </a:rPr>
              <a:t>satu</a:t>
            </a:r>
            <a:r>
              <a:rPr lang="en-US" sz="1700" dirty="0">
                <a:latin typeface="Calibri" panose="020F0502020204030204" pitchFamily="34" charset="0"/>
              </a:rPr>
              <a:t> </a:t>
            </a:r>
            <a:r>
              <a:rPr lang="en-US" sz="1700" dirty="0" err="1">
                <a:latin typeface="Calibri" panose="020F0502020204030204" pitchFamily="34" charset="0"/>
              </a:rPr>
              <a:t>kekurangan</a:t>
            </a:r>
            <a:r>
              <a:rPr lang="en-US" sz="1700" dirty="0">
                <a:latin typeface="Calibri" panose="020F0502020204030204" pitchFamily="34" charset="0"/>
              </a:rPr>
              <a:t> </a:t>
            </a:r>
            <a:r>
              <a:rPr lang="en-US" sz="1700" dirty="0" err="1">
                <a:latin typeface="Calibri" panose="020F0502020204030204" pitchFamily="34" charset="0"/>
              </a:rPr>
              <a:t>akses</a:t>
            </a:r>
            <a:r>
              <a:rPr lang="en-US" sz="1700" dirty="0">
                <a:latin typeface="Calibri" panose="020F0502020204030204" pitchFamily="34" charset="0"/>
              </a:rPr>
              <a:t> </a:t>
            </a:r>
            <a:r>
              <a:rPr lang="en-US" sz="1700" dirty="0" err="1">
                <a:latin typeface="Calibri" panose="020F0502020204030204" pitchFamily="34" charset="0"/>
              </a:rPr>
              <a:t>melalui</a:t>
            </a:r>
            <a:r>
              <a:rPr lang="en-US" sz="1700" dirty="0">
                <a:latin typeface="Calibri" panose="020F0502020204030204" pitchFamily="34" charset="0"/>
              </a:rPr>
              <a:t> </a:t>
            </a:r>
            <a:r>
              <a:rPr lang="en-US" sz="1700" dirty="0" err="1">
                <a:latin typeface="Calibri" panose="020F0502020204030204" pitchFamily="34" charset="0"/>
              </a:rPr>
              <a:t>satelit</a:t>
            </a:r>
            <a:r>
              <a:rPr lang="en-US" sz="1700" dirty="0">
                <a:latin typeface="Calibri" panose="020F0502020204030204" pitchFamily="34" charset="0"/>
              </a:rPr>
              <a:t> </a:t>
            </a:r>
            <a:r>
              <a:rPr lang="en-US" sz="1700" dirty="0" err="1">
                <a:latin typeface="Calibri" panose="020F0502020204030204" pitchFamily="34" charset="0"/>
              </a:rPr>
              <a:t>adalah</a:t>
            </a:r>
            <a:r>
              <a:rPr lang="en-US" sz="1700" dirty="0">
                <a:latin typeface="Calibri" panose="020F0502020204030204" pitchFamily="34" charset="0"/>
              </a:rPr>
              <a:t> </a:t>
            </a:r>
            <a:r>
              <a:rPr lang="en-US" sz="1700" dirty="0" err="1">
                <a:latin typeface="Calibri" panose="020F0502020204030204" pitchFamily="34" charset="0"/>
              </a:rPr>
              <a:t>adanya</a:t>
            </a:r>
            <a:r>
              <a:rPr lang="en-US" sz="1700" dirty="0">
                <a:latin typeface="Calibri" panose="020F0502020204030204" pitchFamily="34" charset="0"/>
              </a:rPr>
              <a:t> </a:t>
            </a:r>
            <a:r>
              <a:rPr lang="en-US" sz="1700" dirty="0" err="1">
                <a:latin typeface="Calibri" panose="020F0502020204030204" pitchFamily="34" charset="0"/>
              </a:rPr>
              <a:t>letensi</a:t>
            </a:r>
            <a:r>
              <a:rPr lang="en-US" sz="1700" dirty="0">
                <a:latin typeface="Calibri" panose="020F0502020204030204" pitchFamily="34" charset="0"/>
              </a:rPr>
              <a:t> </a:t>
            </a:r>
            <a:r>
              <a:rPr lang="en-US" sz="1700" dirty="0" err="1">
                <a:latin typeface="Calibri" panose="020F0502020204030204" pitchFamily="34" charset="0"/>
              </a:rPr>
              <a:t>atau</a:t>
            </a:r>
            <a:r>
              <a:rPr lang="en-US" sz="1700" dirty="0">
                <a:latin typeface="Calibri" panose="020F0502020204030204" pitchFamily="34" charset="0"/>
              </a:rPr>
              <a:t> </a:t>
            </a:r>
            <a:r>
              <a:rPr lang="en-US" sz="1700" i="1" dirty="0">
                <a:latin typeface="Calibri" panose="020F0502020204030204" pitchFamily="34" charset="0"/>
              </a:rPr>
              <a:t>delay </a:t>
            </a:r>
            <a:r>
              <a:rPr lang="en-US" sz="1700" dirty="0">
                <a:latin typeface="Calibri" panose="020F0502020204030204" pitchFamily="34" charset="0"/>
              </a:rPr>
              <a:t>(</a:t>
            </a:r>
            <a:r>
              <a:rPr lang="en-US" sz="1700" dirty="0" err="1">
                <a:latin typeface="Calibri" panose="020F0502020204030204" pitchFamily="34" charset="0"/>
              </a:rPr>
              <a:t>keterlambatan</a:t>
            </a:r>
            <a:r>
              <a:rPr lang="en-US" sz="1700" dirty="0">
                <a:latin typeface="Calibri" panose="020F0502020204030204" pitchFamily="34" charset="0"/>
              </a:rPr>
              <a:t>) yang </a:t>
            </a:r>
            <a:r>
              <a:rPr lang="en-US" sz="1700" dirty="0" err="1">
                <a:latin typeface="Calibri" panose="020F0502020204030204" pitchFamily="34" charset="0"/>
              </a:rPr>
              <a:t>cukup</a:t>
            </a:r>
            <a:r>
              <a:rPr lang="en-US" sz="1700" dirty="0">
                <a:latin typeface="Calibri" panose="020F0502020204030204" pitchFamily="34" charset="0"/>
              </a:rPr>
              <a:t> lama </a:t>
            </a:r>
            <a:r>
              <a:rPr lang="en-US" sz="1700" dirty="0" err="1">
                <a:latin typeface="Calibri" panose="020F0502020204030204" pitchFamily="34" charset="0"/>
              </a:rPr>
              <a:t>dibanding</a:t>
            </a:r>
            <a:r>
              <a:rPr lang="en-US" sz="1700" dirty="0">
                <a:latin typeface="Calibri" panose="020F0502020204030204" pitchFamily="34" charset="0"/>
              </a:rPr>
              <a:t> </a:t>
            </a:r>
            <a:r>
              <a:rPr lang="en-US" sz="1700" dirty="0" err="1">
                <a:latin typeface="Calibri" panose="020F0502020204030204" pitchFamily="34" charset="0"/>
              </a:rPr>
              <a:t>dengan</a:t>
            </a:r>
            <a:r>
              <a:rPr lang="en-US" sz="1700" dirty="0">
                <a:latin typeface="Calibri" panose="020F0502020204030204" pitchFamily="34" charset="0"/>
              </a:rPr>
              <a:t> </a:t>
            </a:r>
            <a:r>
              <a:rPr lang="en-US" sz="1700" dirty="0" err="1">
                <a:latin typeface="Calibri" panose="020F0502020204030204" pitchFamily="34" charset="0"/>
              </a:rPr>
              <a:t>teknologi</a:t>
            </a:r>
            <a:r>
              <a:rPr lang="en-US" sz="1700" dirty="0">
                <a:latin typeface="Calibri" panose="020F0502020204030204" pitchFamily="34" charset="0"/>
              </a:rPr>
              <a:t> lain, </a:t>
            </a:r>
            <a:r>
              <a:rPr lang="en-US" sz="1700" dirty="0" err="1">
                <a:latin typeface="Calibri" panose="020F0502020204030204" pitchFamily="34" charset="0"/>
              </a:rPr>
              <a:t>karena</a:t>
            </a:r>
            <a:r>
              <a:rPr lang="en-US" sz="1700" dirty="0">
                <a:latin typeface="Calibri" panose="020F0502020204030204" pitchFamily="34" charset="0"/>
              </a:rPr>
              <a:t> </a:t>
            </a:r>
            <a:r>
              <a:rPr lang="en-US" sz="1700" dirty="0" err="1">
                <a:latin typeface="Calibri" panose="020F0502020204030204" pitchFamily="34" charset="0"/>
              </a:rPr>
              <a:t>sinyal</a:t>
            </a:r>
            <a:r>
              <a:rPr lang="en-US" sz="1700" dirty="0">
                <a:latin typeface="Calibri" panose="020F0502020204030204" pitchFamily="34" charset="0"/>
              </a:rPr>
              <a:t> </a:t>
            </a:r>
            <a:r>
              <a:rPr lang="en-US" sz="1700" dirty="0" err="1">
                <a:latin typeface="Calibri" panose="020F0502020204030204" pitchFamily="34" charset="0"/>
              </a:rPr>
              <a:t>harus</a:t>
            </a:r>
            <a:r>
              <a:rPr lang="en-US" sz="1700" dirty="0">
                <a:latin typeface="Calibri" panose="020F0502020204030204" pitchFamily="34" charset="0"/>
              </a:rPr>
              <a:t> </a:t>
            </a:r>
            <a:r>
              <a:rPr lang="en-US" sz="1700" dirty="0" err="1">
                <a:latin typeface="Calibri" panose="020F0502020204030204" pitchFamily="34" charset="0"/>
              </a:rPr>
              <a:t>melewati</a:t>
            </a:r>
            <a:r>
              <a:rPr lang="en-US" sz="1700" dirty="0">
                <a:latin typeface="Calibri" panose="020F0502020204030204" pitchFamily="34" charset="0"/>
              </a:rPr>
              <a:t> </a:t>
            </a:r>
            <a:r>
              <a:rPr lang="en-US" sz="1700" dirty="0" err="1">
                <a:latin typeface="Calibri" panose="020F0502020204030204" pitchFamily="34" charset="0"/>
              </a:rPr>
              <a:t>jarak</a:t>
            </a:r>
            <a:r>
              <a:rPr lang="en-US" sz="1700" dirty="0">
                <a:latin typeface="Calibri" panose="020F0502020204030204" pitchFamily="34" charset="0"/>
              </a:rPr>
              <a:t> yang </a:t>
            </a:r>
            <a:r>
              <a:rPr lang="en-US" sz="1700" dirty="0" err="1">
                <a:latin typeface="Calibri" panose="020F0502020204030204" pitchFamily="34" charset="0"/>
              </a:rPr>
              <a:t>sangat</a:t>
            </a:r>
            <a:r>
              <a:rPr lang="en-US" sz="1700" dirty="0">
                <a:latin typeface="Calibri" panose="020F0502020204030204" pitchFamily="34" charset="0"/>
              </a:rPr>
              <a:t> </a:t>
            </a:r>
            <a:r>
              <a:rPr lang="en-US" sz="1700" dirty="0" err="1">
                <a:latin typeface="Calibri" panose="020F0502020204030204" pitchFamily="34" charset="0"/>
              </a:rPr>
              <a:t>jauh</a:t>
            </a:r>
            <a:r>
              <a:rPr lang="en-US" sz="1700" dirty="0">
                <a:latin typeface="Calibri" panose="020F0502020204030204" pitchFamily="34" charset="0"/>
              </a:rPr>
              <a:t> dan </a:t>
            </a:r>
            <a:r>
              <a:rPr lang="en-US" sz="1700" dirty="0" err="1">
                <a:latin typeface="Calibri" panose="020F0502020204030204" pitchFamily="34" charset="0"/>
              </a:rPr>
              <a:t>cuaca</a:t>
            </a:r>
            <a:r>
              <a:rPr lang="en-US" sz="1700" dirty="0">
                <a:latin typeface="Calibri" panose="020F0502020204030204" pitchFamily="34" charset="0"/>
              </a:rPr>
              <a:t> </a:t>
            </a:r>
            <a:r>
              <a:rPr lang="en-US" sz="1700" dirty="0" err="1">
                <a:latin typeface="Calibri" panose="020F0502020204030204" pitchFamily="34" charset="0"/>
              </a:rPr>
              <a:t>buruk</a:t>
            </a:r>
            <a:r>
              <a:rPr lang="en-US" sz="1700" dirty="0">
                <a:latin typeface="Calibri" panose="020F0502020204030204" pitchFamily="34" charset="0"/>
              </a:rPr>
              <a:t> juga </a:t>
            </a:r>
            <a:r>
              <a:rPr lang="en-US" sz="1700" dirty="0" err="1">
                <a:latin typeface="Calibri" panose="020F0502020204030204" pitchFamily="34" charset="0"/>
              </a:rPr>
              <a:t>memengaruhi</a:t>
            </a:r>
            <a:r>
              <a:rPr lang="en-US" sz="1700" dirty="0">
                <a:latin typeface="Calibri" panose="020F0502020204030204" pitchFamily="34" charset="0"/>
              </a:rPr>
              <a:t> </a:t>
            </a:r>
            <a:r>
              <a:rPr lang="en-US" sz="1700" dirty="0" err="1">
                <a:latin typeface="Calibri" panose="020F0502020204030204" pitchFamily="34" charset="0"/>
              </a:rPr>
              <a:t>kualitas</a:t>
            </a:r>
            <a:r>
              <a:rPr lang="en-US" sz="1700" dirty="0">
                <a:latin typeface="Calibri" panose="020F0502020204030204" pitchFamily="34" charset="0"/>
              </a:rPr>
              <a:t> </a:t>
            </a:r>
            <a:r>
              <a:rPr lang="en-US" sz="1700" dirty="0" err="1">
                <a:latin typeface="Calibri" panose="020F0502020204030204" pitchFamily="34" charset="0"/>
              </a:rPr>
              <a:t>layanan</a:t>
            </a:r>
            <a:r>
              <a:rPr lang="en-US" sz="1700" dirty="0">
                <a:latin typeface="Calibri" panose="020F0502020204030204" pitchFamily="34" charset="0"/>
              </a:rPr>
              <a:t>. </a:t>
            </a:r>
            <a:endParaRPr lang="en-ID" sz="1700" dirty="0">
              <a:latin typeface="Calibri" panose="020F0502020204030204" pitchFamily="34" charset="0"/>
            </a:endParaRPr>
          </a:p>
        </p:txBody>
      </p:sp>
      <p:sp>
        <p:nvSpPr>
          <p:cNvPr id="15" name="TextBox 14">
            <a:extLst>
              <a:ext uri="{FF2B5EF4-FFF2-40B4-BE49-F238E27FC236}">
                <a16:creationId xmlns:a16="http://schemas.microsoft.com/office/drawing/2014/main" id="{942869D4-2746-477B-A970-6BCE9E2AFC70}"/>
              </a:ext>
            </a:extLst>
          </p:cNvPr>
          <p:cNvSpPr txBox="1"/>
          <p:nvPr/>
        </p:nvSpPr>
        <p:spPr>
          <a:xfrm>
            <a:off x="5943600" y="3512971"/>
            <a:ext cx="2480107" cy="307777"/>
          </a:xfrm>
          <a:prstGeom prst="rect">
            <a:avLst/>
          </a:prstGeom>
          <a:noFill/>
        </p:spPr>
        <p:txBody>
          <a:bodyPr wrap="square" rtlCol="0">
            <a:spAutoFit/>
          </a:bodyPr>
          <a:lstStyle/>
          <a:p>
            <a:pPr algn="ctr"/>
            <a:r>
              <a:rPr lang="id-ID" sz="1400" b="1" dirty="0">
                <a:latin typeface="Calibri" panose="020F0502020204030204" pitchFamily="34" charset="0"/>
                <a:cs typeface="Calibri" panose="020F0502020204030204" pitchFamily="34" charset="0"/>
              </a:rPr>
              <a:t>A</a:t>
            </a:r>
            <a:r>
              <a:rPr lang="en-US" sz="1400" b="1" dirty="0" err="1">
                <a:latin typeface="Calibri" panose="020F0502020204030204" pitchFamily="34" charset="0"/>
                <a:cs typeface="Calibri" panose="020F0502020204030204" pitchFamily="34" charset="0"/>
              </a:rPr>
              <a:t>kses</a:t>
            </a:r>
            <a:r>
              <a:rPr lang="en-US" sz="1400" b="1" dirty="0">
                <a:latin typeface="Calibri" panose="020F0502020204030204" pitchFamily="34" charset="0"/>
                <a:cs typeface="Calibri" panose="020F0502020204030204" pitchFamily="34" charset="0"/>
              </a:rPr>
              <a:t> Internet </a:t>
            </a:r>
            <a:r>
              <a:rPr lang="id-ID" sz="1400" b="1" dirty="0">
                <a:latin typeface="Calibri" panose="020F0502020204030204" pitchFamily="34" charset="0"/>
                <a:cs typeface="Calibri" panose="020F0502020204030204" pitchFamily="34" charset="0"/>
              </a:rPr>
              <a:t>m</a:t>
            </a:r>
            <a:r>
              <a:rPr lang="en-US" sz="1400" b="1" dirty="0" err="1">
                <a:latin typeface="Calibri" panose="020F0502020204030204" pitchFamily="34" charset="0"/>
                <a:cs typeface="Calibri" panose="020F0502020204030204" pitchFamily="34" charset="0"/>
              </a:rPr>
              <a:t>elalui</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Satelit</a:t>
            </a:r>
            <a:r>
              <a:rPr lang="en-US" sz="1400" b="1" dirty="0">
                <a:latin typeface="Calibri" panose="020F0502020204030204" pitchFamily="34" charset="0"/>
                <a:cs typeface="Calibri" panose="020F0502020204030204" pitchFamily="34" charset="0"/>
              </a:rPr>
              <a:t>.</a:t>
            </a:r>
            <a:endParaRPr lang="en-ID" sz="1400" b="1" i="1"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1C99FE47-68BB-4502-8560-010453B7AF9E}"/>
              </a:ext>
            </a:extLst>
          </p:cNvPr>
          <p:cNvSpPr txBox="1"/>
          <p:nvPr/>
        </p:nvSpPr>
        <p:spPr>
          <a:xfrm>
            <a:off x="5638800" y="3296682"/>
            <a:ext cx="2003019"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a:t>
            </a:r>
            <a:r>
              <a:rPr lang="id-ID" sz="1000" dirty="0">
                <a:latin typeface="Calibri" panose="020F0502020204030204" pitchFamily="34" charset="0"/>
                <a:cs typeface="Calibri" panose="020F0502020204030204" pitchFamily="34" charset="0"/>
              </a:rPr>
              <a:t> </a:t>
            </a:r>
            <a:r>
              <a:rPr lang="en-ID" sz="1000" i="1" dirty="0" err="1">
                <a:latin typeface="Calibri" panose="020F0502020204030204" pitchFamily="34" charset="0"/>
                <a:cs typeface="Calibri" panose="020F0502020204030204" pitchFamily="34" charset="0"/>
              </a:rPr>
              <a:t>dokumen</a:t>
            </a:r>
            <a:r>
              <a:rPr lang="en-ID" sz="1000" i="1" dirty="0">
                <a:latin typeface="Calibri" panose="020F0502020204030204" pitchFamily="34" charset="0"/>
                <a:cs typeface="Calibri" panose="020F0502020204030204" pitchFamily="34" charset="0"/>
              </a:rPr>
              <a:t> </a:t>
            </a:r>
            <a:r>
              <a:rPr lang="en-ID" sz="1000" i="1" dirty="0" err="1">
                <a:latin typeface="Calibri" panose="020F0502020204030204" pitchFamily="34" charset="0"/>
                <a:cs typeface="Calibri" panose="020F0502020204030204" pitchFamily="34" charset="0"/>
              </a:rPr>
              <a:t>penerbit</a:t>
            </a:r>
            <a:endParaRPr lang="en-ID" sz="1000" i="1" dirty="0">
              <a:latin typeface="Calibri" panose="020F0502020204030204" pitchFamily="34" charset="0"/>
              <a:cs typeface="Calibri" panose="020F0502020204030204" pitchFamily="34" charset="0"/>
            </a:endParaRPr>
          </a:p>
        </p:txBody>
      </p:sp>
      <p:grpSp>
        <p:nvGrpSpPr>
          <p:cNvPr id="12" name="Group 11"/>
          <p:cNvGrpSpPr/>
          <p:nvPr/>
        </p:nvGrpSpPr>
        <p:grpSpPr>
          <a:xfrm>
            <a:off x="228600" y="133350"/>
            <a:ext cx="3788116" cy="525694"/>
            <a:chOff x="1550060" y="1069222"/>
            <a:chExt cx="1544398" cy="525694"/>
          </a:xfrm>
        </p:grpSpPr>
        <p:sp>
          <p:nvSpPr>
            <p:cNvPr id="13" name="Rectangle 12"/>
            <p:cNvSpPr/>
            <p:nvPr/>
          </p:nvSpPr>
          <p:spPr>
            <a:xfrm>
              <a:off x="1569285" y="1069222"/>
              <a:ext cx="1511318" cy="523220"/>
            </a:xfrm>
            <a:prstGeom prst="rect">
              <a:avLst/>
            </a:prstGeom>
          </p:spPr>
          <p:txBody>
            <a:bodyPr wrap="none">
              <a:spAutoFit/>
            </a:bodyPr>
            <a:lstStyle/>
            <a:p>
              <a:r>
                <a:rPr lang="en-US" sz="2800" b="1" dirty="0">
                  <a:solidFill>
                    <a:srgbClr val="FF0000"/>
                  </a:solidFill>
                  <a:latin typeface="Calibri" panose="020F0502020204030204" pitchFamily="34" charset="0"/>
                </a:rPr>
                <a:t>5. </a:t>
              </a:r>
              <a:r>
                <a:rPr lang="en-US" sz="2800" b="1" dirty="0" err="1">
                  <a:solidFill>
                    <a:srgbClr val="FF0000"/>
                  </a:solidFill>
                  <a:latin typeface="Calibri" panose="020F0502020204030204" pitchFamily="34" charset="0"/>
                </a:rPr>
                <a:t>Menggunakan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Satelit</a:t>
              </a:r>
              <a:endParaRPr lang="en-US" sz="2800" b="1" dirty="0">
                <a:solidFill>
                  <a:srgbClr val="FF0000"/>
                </a:solidFill>
                <a:latin typeface="Calibri" panose="020F0502020204030204" pitchFamily="34" charset="0"/>
              </a:endParaRPr>
            </a:p>
          </p:txBody>
        </p:sp>
        <p:cxnSp>
          <p:nvCxnSpPr>
            <p:cNvPr id="21" name="Straight Connector 20"/>
            <p:cNvCxnSpPr>
              <a:cxnSpLocks/>
            </p:cNvCxnSpPr>
            <p:nvPr/>
          </p:nvCxnSpPr>
          <p:spPr>
            <a:xfrm>
              <a:off x="1550060" y="1594916"/>
              <a:ext cx="154439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2"/>
          <a:stretch>
            <a:fillRect/>
          </a:stretch>
        </p:blipFill>
        <p:spPr>
          <a:xfrm>
            <a:off x="5659653" y="1010488"/>
            <a:ext cx="3048000" cy="2178050"/>
          </a:xfrm>
          <a:prstGeom prst="rect">
            <a:avLst/>
          </a:prstGeom>
        </p:spPr>
      </p:pic>
    </p:spTree>
    <p:extLst>
      <p:ext uri="{BB962C8B-B14F-4D97-AF65-F5344CB8AC3E}">
        <p14:creationId xmlns:p14="http://schemas.microsoft.com/office/powerpoint/2010/main" val="19404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066800" y="495245"/>
            <a:ext cx="6676246" cy="913987"/>
            <a:chOff x="837576" y="795727"/>
            <a:chExt cx="6676246" cy="913987"/>
          </a:xfrm>
        </p:grpSpPr>
        <p:sp>
          <p:nvSpPr>
            <p:cNvPr id="10" name="Parallelogram 9"/>
            <p:cNvSpPr/>
            <p:nvPr/>
          </p:nvSpPr>
          <p:spPr>
            <a:xfrm>
              <a:off x="837576" y="795727"/>
              <a:ext cx="6630024" cy="894882"/>
            </a:xfrm>
            <a:prstGeom prst="parallelogram">
              <a:avLst>
                <a:gd name="adj" fmla="val 45313"/>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テキスト プレースホルダー 17"/>
            <p:cNvSpPr txBox="1">
              <a:spLocks/>
            </p:cNvSpPr>
            <p:nvPr/>
          </p:nvSpPr>
          <p:spPr>
            <a:xfrm>
              <a:off x="1675776" y="814832"/>
              <a:ext cx="5838046" cy="894882"/>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nSpc>
                  <a:spcPct val="100000"/>
                </a:lnSpc>
                <a:spcBef>
                  <a:spcPts val="0"/>
                </a:spcBef>
                <a:buClr>
                  <a:srgbClr val="FFA513"/>
                </a:buClr>
                <a:buNone/>
                <a:tabLst>
                  <a:tab pos="914400" algn="l"/>
                </a:tabLst>
                <a:defRPr/>
              </a:pPr>
              <a:r>
                <a:rPr lang="nn-NO" sz="2800" b="1" dirty="0">
                  <a:solidFill>
                    <a:schemeClr val="tx1"/>
                  </a:solidFill>
                </a:rPr>
                <a:t>JARINGAN KOMPUTER </a:t>
              </a:r>
            </a:p>
            <a:p>
              <a:pPr marL="0" indent="0">
                <a:lnSpc>
                  <a:spcPct val="100000"/>
                </a:lnSpc>
                <a:spcBef>
                  <a:spcPts val="0"/>
                </a:spcBef>
                <a:buClr>
                  <a:srgbClr val="FFA513"/>
                </a:buClr>
                <a:buNone/>
                <a:tabLst>
                  <a:tab pos="914400" algn="l"/>
                </a:tabLst>
                <a:defRPr/>
              </a:pPr>
              <a:r>
                <a:rPr lang="nn-NO" sz="2800" b="1" dirty="0">
                  <a:solidFill>
                    <a:schemeClr val="tx1"/>
                  </a:solidFill>
                </a:rPr>
                <a:t>DAN INTERNET</a:t>
              </a:r>
            </a:p>
          </p:txBody>
        </p:sp>
      </p:gr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582" y="290068"/>
            <a:ext cx="1326878" cy="1225195"/>
          </a:xfrm>
          <a:prstGeom prst="rect">
            <a:avLst/>
          </a:prstGeom>
        </p:spPr>
      </p:pic>
      <p:sp>
        <p:nvSpPr>
          <p:cNvPr id="13" name="Rectangle 12"/>
          <p:cNvSpPr/>
          <p:nvPr/>
        </p:nvSpPr>
        <p:spPr>
          <a:xfrm>
            <a:off x="685800" y="406375"/>
            <a:ext cx="932772" cy="992579"/>
          </a:xfrm>
          <a:prstGeom prst="rect">
            <a:avLst/>
          </a:prstGeom>
          <a:noFill/>
        </p:spPr>
        <p:txBody>
          <a:bodyPr wrap="square" lIns="68580" tIns="34290" rIns="68580" bIns="34290">
            <a:spAutoFit/>
          </a:bodyPr>
          <a:lstStyle/>
          <a:p>
            <a:pPr algn="ctr"/>
            <a:r>
              <a:rPr lang="en-US" sz="3000" b="1" dirty="0">
                <a:ln w="0"/>
                <a:solidFill>
                  <a:schemeClr val="bg1"/>
                </a:solidFill>
                <a:effectLst>
                  <a:outerShdw blurRad="38100" dist="19050" dir="2700000" algn="tl" rotWithShape="0">
                    <a:schemeClr val="dk1">
                      <a:alpha val="40000"/>
                    </a:schemeClr>
                  </a:outerShdw>
                </a:effectLst>
              </a:rPr>
              <a:t>Bab</a:t>
            </a:r>
          </a:p>
          <a:p>
            <a:pPr algn="ctr"/>
            <a:r>
              <a:rPr lang="en-US" sz="3000" b="1" dirty="0">
                <a:ln w="0"/>
                <a:solidFill>
                  <a:schemeClr val="bg1"/>
                </a:solidFill>
                <a:effectLst>
                  <a:outerShdw blurRad="38100" dist="19050" dir="2700000" algn="tl" rotWithShape="0">
                    <a:schemeClr val="dk1">
                      <a:alpha val="40000"/>
                    </a:schemeClr>
                  </a:outerShdw>
                </a:effectLst>
              </a:rPr>
              <a:t>4</a:t>
            </a:r>
          </a:p>
        </p:txBody>
      </p:sp>
      <p:sp>
        <p:nvSpPr>
          <p:cNvPr id="17" name="TextBox 16">
            <a:extLst>
              <a:ext uri="{FF2B5EF4-FFF2-40B4-BE49-F238E27FC236}">
                <a16:creationId xmlns:a16="http://schemas.microsoft.com/office/drawing/2014/main" id="{6315FFFE-FB17-42DE-BB0E-F1B7533FA732}"/>
              </a:ext>
            </a:extLst>
          </p:cNvPr>
          <p:cNvSpPr txBox="1"/>
          <p:nvPr/>
        </p:nvSpPr>
        <p:spPr>
          <a:xfrm>
            <a:off x="7010400" y="4367540"/>
            <a:ext cx="2133600" cy="261610"/>
          </a:xfrm>
          <a:prstGeom prst="rect">
            <a:avLst/>
          </a:prstGeom>
          <a:noFill/>
        </p:spPr>
        <p:txBody>
          <a:bodyPr wrap="square" rtlCol="0">
            <a:spAutoFit/>
          </a:bodyPr>
          <a:lstStyle/>
          <a:p>
            <a:pPr algn="r"/>
            <a:r>
              <a:rPr lang="en-ID" sz="1100" dirty="0" err="1">
                <a:solidFill>
                  <a:schemeClr val="bg1"/>
                </a:solidFill>
              </a:rPr>
              <a:t>Sumber</a:t>
            </a:r>
            <a:r>
              <a:rPr lang="en-ID" sz="1100" dirty="0">
                <a:solidFill>
                  <a:schemeClr val="bg1"/>
                </a:solidFill>
              </a:rPr>
              <a:t>: </a:t>
            </a:r>
            <a:r>
              <a:rPr lang="en-ID" sz="1100" i="1" dirty="0" err="1">
                <a:solidFill>
                  <a:schemeClr val="bg1"/>
                </a:solidFill>
              </a:rPr>
              <a:t>shutterstock.com</a:t>
            </a:r>
            <a:endParaRPr lang="en-ID" sz="1100" i="1" dirty="0">
              <a:solidFill>
                <a:schemeClr val="bg1"/>
              </a:solidFill>
            </a:endParaRPr>
          </a:p>
        </p:txBody>
      </p:sp>
    </p:spTree>
    <p:extLst>
      <p:ext uri="{BB962C8B-B14F-4D97-AF65-F5344CB8AC3E}">
        <p14:creationId xmlns:p14="http://schemas.microsoft.com/office/powerpoint/2010/main" val="3595013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07DC168-F431-414E-A9CB-377492EE87E4}"/>
              </a:ext>
            </a:extLst>
          </p:cNvPr>
          <p:cNvSpPr/>
          <p:nvPr/>
        </p:nvSpPr>
        <p:spPr>
          <a:xfrm>
            <a:off x="199352" y="1607247"/>
            <a:ext cx="6015534" cy="2362200"/>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Font typeface="Wingdings" panose="05000000000000000000" pitchFamily="2" charset="2"/>
              <a:buChar char="§"/>
            </a:pPr>
            <a:r>
              <a:rPr lang="en-US" sz="1600">
                <a:latin typeface="Calibri" panose="020F0502020204030204" pitchFamily="34" charset="0"/>
              </a:rPr>
              <a:t>Jaringan komputer adalah sekumpulan komputer yang dihubungkan bersama-sama sehingga dapat berkomunikasi satu dengan yang lain dan berbagi sumber daya. Jaringan komputer dapat merupakan jaringan yang sangat kecil yang hanya terdiri atas dua atau tiga komputer, sampai berupa jaringan yang sangat besar yang mencakup seluruh dunia, yang dikenal dengan nama internet.jaringan </a:t>
            </a:r>
            <a:r>
              <a:rPr lang="en-US" sz="1600" dirty="0" err="1">
                <a:latin typeface="Calibri" panose="020F0502020204030204" pitchFamily="34" charset="0"/>
              </a:rPr>
              <a:t>komputer</a:t>
            </a:r>
            <a:r>
              <a:rPr lang="en-US" sz="1600" dirty="0">
                <a:latin typeface="Calibri" panose="020F0502020204030204" pitchFamily="34" charset="0"/>
              </a:rPr>
              <a:t> yang </a:t>
            </a:r>
            <a:r>
              <a:rPr lang="en-US" sz="1600" dirty="0" err="1">
                <a:latin typeface="Calibri" panose="020F0502020204030204" pitchFamily="34" charset="0"/>
              </a:rPr>
              <a:t>saling</a:t>
            </a:r>
            <a:r>
              <a:rPr lang="en-US" sz="1600" dirty="0">
                <a:latin typeface="Calibri" panose="020F0502020204030204" pitchFamily="34" charset="0"/>
              </a:rPr>
              <a:t> </a:t>
            </a:r>
            <a:r>
              <a:rPr lang="en-US" sz="1600" dirty="0" err="1">
                <a:latin typeface="Calibri" panose="020F0502020204030204" pitchFamily="34" charset="0"/>
              </a:rPr>
              <a:t>terkoneksi</a:t>
            </a:r>
            <a:r>
              <a:rPr lang="en-US" sz="1600" dirty="0">
                <a:latin typeface="Calibri" panose="020F0502020204030204" pitchFamily="34" charset="0"/>
              </a:rPr>
              <a:t>. </a:t>
            </a:r>
            <a:r>
              <a:rPr lang="en-US" sz="1600" dirty="0" err="1">
                <a:latin typeface="Calibri" panose="020F0502020204030204" pitchFamily="34" charset="0"/>
              </a:rPr>
              <a:t>Komputer</a:t>
            </a:r>
            <a:r>
              <a:rPr lang="en-US" sz="1600" dirty="0">
                <a:latin typeface="Calibri" panose="020F0502020204030204" pitchFamily="34" charset="0"/>
              </a:rPr>
              <a:t> </a:t>
            </a:r>
            <a:r>
              <a:rPr lang="en-US" sz="1600" dirty="0" err="1">
                <a:latin typeface="Calibri" panose="020F0502020204030204" pitchFamily="34" charset="0"/>
              </a:rPr>
              <a:t>terhubung</a:t>
            </a:r>
            <a:r>
              <a:rPr lang="en-US" sz="1600" dirty="0">
                <a:latin typeface="Calibri" panose="020F0502020204030204" pitchFamily="34" charset="0"/>
              </a:rPr>
              <a:t> </a:t>
            </a:r>
            <a:r>
              <a:rPr lang="en-US" sz="1600" dirty="0" err="1">
                <a:latin typeface="Calibri" panose="020F0502020204030204" pitchFamily="34" charset="0"/>
              </a:rPr>
              <a:t>satu</a:t>
            </a:r>
            <a:r>
              <a:rPr lang="en-US" sz="1600" dirty="0">
                <a:latin typeface="Calibri" panose="020F0502020204030204" pitchFamily="34" charset="0"/>
              </a:rPr>
              <a:t> </a:t>
            </a:r>
            <a:r>
              <a:rPr lang="en-US" sz="1600" dirty="0" err="1">
                <a:latin typeface="Calibri" panose="020F0502020204030204" pitchFamily="34" charset="0"/>
              </a:rPr>
              <a:t>sama</a:t>
            </a:r>
            <a:r>
              <a:rPr lang="en-US" sz="1600" dirty="0">
                <a:latin typeface="Calibri" panose="020F0502020204030204" pitchFamily="34" charset="0"/>
              </a:rPr>
              <a:t> lain </a:t>
            </a:r>
            <a:r>
              <a:rPr lang="en-US" sz="1600" dirty="0" err="1">
                <a:latin typeface="Calibri" panose="020F0502020204030204" pitchFamily="34" charset="0"/>
              </a:rPr>
              <a:t>dalam</a:t>
            </a:r>
            <a:r>
              <a:rPr lang="en-US" sz="1600" dirty="0">
                <a:latin typeface="Calibri" panose="020F0502020204030204" pitchFamily="34" charset="0"/>
              </a:rPr>
              <a:t> </a:t>
            </a:r>
            <a:r>
              <a:rPr lang="en-US" sz="1600" dirty="0" err="1">
                <a:latin typeface="Calibri" panose="020F0502020204030204" pitchFamily="34" charset="0"/>
              </a:rPr>
              <a:t>suatu</a:t>
            </a:r>
            <a:r>
              <a:rPr lang="en-US" sz="1600" dirty="0">
                <a:latin typeface="Calibri" panose="020F0502020204030204" pitchFamily="34" charset="0"/>
              </a:rPr>
              <a:t> </a:t>
            </a:r>
            <a:r>
              <a:rPr lang="en-US" sz="1600" dirty="0" err="1">
                <a:latin typeface="Calibri" panose="020F0502020204030204" pitchFamily="34" charset="0"/>
              </a:rPr>
              <a:t>jaringan</a:t>
            </a:r>
            <a:r>
              <a:rPr lang="en-US" sz="1600" dirty="0">
                <a:latin typeface="Calibri" panose="020F0502020204030204" pitchFamily="34" charset="0"/>
              </a:rPr>
              <a:t> yang </a:t>
            </a:r>
            <a:r>
              <a:rPr lang="en-US" sz="1600" dirty="0" err="1">
                <a:latin typeface="Calibri" panose="020F0502020204030204" pitchFamily="34" charset="0"/>
              </a:rPr>
              <a:t>sangat</a:t>
            </a:r>
            <a:r>
              <a:rPr lang="en-US" sz="1600" dirty="0">
                <a:latin typeface="Calibri" panose="020F0502020204030204" pitchFamily="34" charset="0"/>
              </a:rPr>
              <a:t> </a:t>
            </a:r>
            <a:r>
              <a:rPr lang="en-US" sz="1600" dirty="0" err="1">
                <a:latin typeface="Calibri" panose="020F0502020204030204" pitchFamily="34" charset="0"/>
              </a:rPr>
              <a:t>besar</a:t>
            </a:r>
            <a:r>
              <a:rPr lang="en-US" sz="1600" dirty="0">
                <a:latin typeface="Calibri" panose="020F0502020204030204" pitchFamily="34" charset="0"/>
              </a:rPr>
              <a:t>. </a:t>
            </a:r>
          </a:p>
        </p:txBody>
      </p:sp>
      <p:grpSp>
        <p:nvGrpSpPr>
          <p:cNvPr id="3" name="Group 2">
            <a:extLst>
              <a:ext uri="{FF2B5EF4-FFF2-40B4-BE49-F238E27FC236}">
                <a16:creationId xmlns:a16="http://schemas.microsoft.com/office/drawing/2014/main" id="{A902DD6A-B40D-4FF0-96B4-A192706E7E51}"/>
              </a:ext>
            </a:extLst>
          </p:cNvPr>
          <p:cNvGrpSpPr/>
          <p:nvPr/>
        </p:nvGrpSpPr>
        <p:grpSpPr>
          <a:xfrm>
            <a:off x="6348721" y="971550"/>
            <a:ext cx="3224783" cy="2043899"/>
            <a:chOff x="6348721" y="1271592"/>
            <a:chExt cx="3224783" cy="2043899"/>
          </a:xfrm>
        </p:grpSpPr>
        <p:grpSp>
          <p:nvGrpSpPr>
            <p:cNvPr id="6" name="Group 5"/>
            <p:cNvGrpSpPr/>
            <p:nvPr/>
          </p:nvGrpSpPr>
          <p:grpSpPr>
            <a:xfrm>
              <a:off x="6348721" y="1271592"/>
              <a:ext cx="2584006" cy="2043899"/>
              <a:chOff x="6162009" y="1095700"/>
              <a:chExt cx="2584006" cy="2043899"/>
            </a:xfrm>
          </p:grpSpPr>
          <p:pic>
            <p:nvPicPr>
              <p:cNvPr id="2050" name="Picture 2" descr="Internet Social Media Network - Free image on Pixabay">
                <a:extLst>
                  <a:ext uri="{FF2B5EF4-FFF2-40B4-BE49-F238E27FC236}">
                    <a16:creationId xmlns:a16="http://schemas.microsoft.com/office/drawing/2014/main" id="{597186CA-C7C4-4FF0-902D-1A630DFE2A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2009" y="1095700"/>
                <a:ext cx="2584006" cy="1676161"/>
              </a:xfrm>
              <a:prstGeom prst="round2Same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B830A7E-C7FB-47F5-8FC2-70F4F05BE18E}"/>
                  </a:ext>
                </a:extLst>
              </p:cNvPr>
              <p:cNvSpPr txBox="1"/>
              <p:nvPr/>
            </p:nvSpPr>
            <p:spPr>
              <a:xfrm>
                <a:off x="6387948" y="2877989"/>
                <a:ext cx="2299588" cy="261610"/>
              </a:xfrm>
              <a:prstGeom prst="rect">
                <a:avLst/>
              </a:prstGeom>
              <a:noFill/>
            </p:spPr>
            <p:txBody>
              <a:bodyPr wrap="square" rtlCol="0">
                <a:spAutoFit/>
              </a:bodyPr>
              <a:lstStyle/>
              <a:p>
                <a:pPr algn="ctr"/>
                <a:r>
                  <a:rPr lang="en-US" sz="1100" b="1" dirty="0" err="1">
                    <a:latin typeface="Calibri" panose="020F0502020204030204" pitchFamily="34" charset="0"/>
                  </a:rPr>
                  <a:t>Ilustrasi</a:t>
                </a:r>
                <a:r>
                  <a:rPr lang="en-US" sz="1100" b="1" dirty="0">
                    <a:latin typeface="Calibri" panose="020F0502020204030204" pitchFamily="34" charset="0"/>
                  </a:rPr>
                  <a:t> internet </a:t>
                </a:r>
                <a:r>
                  <a:rPr lang="en-US" sz="1100" b="1" dirty="0" err="1">
                    <a:latin typeface="Calibri" panose="020F0502020204030204" pitchFamily="34" charset="0"/>
                  </a:rPr>
                  <a:t>dalam</a:t>
                </a:r>
                <a:r>
                  <a:rPr lang="en-US" sz="1100" b="1" dirty="0">
                    <a:latin typeface="Calibri" panose="020F0502020204030204" pitchFamily="34" charset="0"/>
                  </a:rPr>
                  <a:t> </a:t>
                </a:r>
                <a:r>
                  <a:rPr lang="en-US" sz="1100" b="1" dirty="0" err="1">
                    <a:latin typeface="Calibri" panose="020F0502020204030204" pitchFamily="34" charset="0"/>
                  </a:rPr>
                  <a:t>kehidupan</a:t>
                </a:r>
                <a:r>
                  <a:rPr lang="en-US" sz="1100" b="1" dirty="0">
                    <a:latin typeface="Calibri" panose="020F0502020204030204" pitchFamily="34" charset="0"/>
                  </a:rPr>
                  <a:t>.</a:t>
                </a:r>
                <a:endParaRPr lang="en-ID" sz="1100" b="1" dirty="0">
                  <a:latin typeface="Calibri" panose="020F0502020204030204" pitchFamily="34" charset="0"/>
                </a:endParaRPr>
              </a:p>
            </p:txBody>
          </p:sp>
        </p:grpSp>
        <p:sp>
          <p:nvSpPr>
            <p:cNvPr id="12" name="TextBox 11">
              <a:extLst>
                <a:ext uri="{FF2B5EF4-FFF2-40B4-BE49-F238E27FC236}">
                  <a16:creationId xmlns:a16="http://schemas.microsoft.com/office/drawing/2014/main" id="{1A06984E-A869-460B-A3B4-3C894A894039}"/>
                </a:ext>
              </a:extLst>
            </p:cNvPr>
            <p:cNvSpPr txBox="1"/>
            <p:nvPr/>
          </p:nvSpPr>
          <p:spPr>
            <a:xfrm>
              <a:off x="7687141" y="2877707"/>
              <a:ext cx="1886363" cy="246221"/>
            </a:xfrm>
            <a:prstGeom prst="rect">
              <a:avLst/>
            </a:prstGeom>
            <a:noFill/>
            <a:ln>
              <a:noFill/>
            </a:ln>
          </p:spPr>
          <p:txBody>
            <a:bodyPr wrap="square" rtlCol="0">
              <a:spAutoFit/>
            </a:bodyPr>
            <a:lstStyle/>
            <a:p>
              <a:r>
                <a:rPr lang="en-ID" sz="1000" dirty="0" err="1"/>
                <a:t>Sumber</a:t>
              </a:r>
              <a:r>
                <a:rPr lang="en-ID" sz="1000" dirty="0"/>
                <a:t>: </a:t>
              </a:r>
              <a:r>
                <a:rPr lang="en-ID" sz="1000" i="1" dirty="0"/>
                <a:t>pixabay.com</a:t>
              </a:r>
            </a:p>
          </p:txBody>
        </p:sp>
      </p:grpSp>
      <p:grpSp>
        <p:nvGrpSpPr>
          <p:cNvPr id="24" name="Group 23"/>
          <p:cNvGrpSpPr/>
          <p:nvPr/>
        </p:nvGrpSpPr>
        <p:grpSpPr>
          <a:xfrm>
            <a:off x="278633" y="931896"/>
            <a:ext cx="3378965" cy="525694"/>
            <a:chOff x="1550060" y="1069222"/>
            <a:chExt cx="1377589" cy="525694"/>
          </a:xfrm>
        </p:grpSpPr>
        <p:sp>
          <p:nvSpPr>
            <p:cNvPr id="25" name="Rectangle 24"/>
            <p:cNvSpPr/>
            <p:nvPr/>
          </p:nvSpPr>
          <p:spPr>
            <a:xfrm>
              <a:off x="1569285" y="1069222"/>
              <a:ext cx="1358364" cy="523220"/>
            </a:xfrm>
            <a:prstGeom prst="rect">
              <a:avLst/>
            </a:prstGeom>
          </p:spPr>
          <p:txBody>
            <a:bodyPr wrap="none">
              <a:spAutoFit/>
            </a:bodyPr>
            <a:lstStyle/>
            <a:p>
              <a:r>
                <a:rPr lang="en-US" sz="2800" b="1" dirty="0">
                  <a:solidFill>
                    <a:srgbClr val="FF0000"/>
                  </a:solidFill>
                  <a:latin typeface="Calibri" panose="020F0502020204030204" pitchFamily="34" charset="0"/>
                </a:rPr>
                <a:t>1. </a:t>
              </a:r>
              <a:r>
                <a:rPr lang="en-US" sz="2800" b="1" dirty="0" err="1">
                  <a:solidFill>
                    <a:srgbClr val="FF0000"/>
                  </a:solidFill>
                  <a:latin typeface="Calibri" panose="020F0502020204030204" pitchFamily="34" charset="0"/>
                </a:rPr>
                <a:t>Mengenal</a:t>
              </a:r>
              <a:r>
                <a:rPr lang="en-US" sz="2800" b="1" dirty="0">
                  <a:solidFill>
                    <a:srgbClr val="FF0000"/>
                  </a:solidFill>
                  <a:latin typeface="Calibri" panose="020F0502020204030204" pitchFamily="34" charset="0"/>
                </a:rPr>
                <a:t> Internet</a:t>
              </a:r>
            </a:p>
          </p:txBody>
        </p:sp>
        <p:cxnSp>
          <p:nvCxnSpPr>
            <p:cNvPr id="26" name="Straight Connector 25"/>
            <p:cNvCxnSpPr>
              <a:cxnSpLocks/>
            </p:cNvCxnSpPr>
            <p:nvPr/>
          </p:nvCxnSpPr>
          <p:spPr>
            <a:xfrm>
              <a:off x="1550060" y="1594916"/>
              <a:ext cx="137393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31"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32"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33" name="テキスト プレースホルダー 6"/>
          <p:cNvSpPr txBox="1">
            <a:spLocks/>
          </p:cNvSpPr>
          <p:nvPr/>
        </p:nvSpPr>
        <p:spPr>
          <a:xfrm>
            <a:off x="927720" y="70783"/>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dirty="0">
                <a:solidFill>
                  <a:schemeClr val="tx1"/>
                </a:solidFill>
                <a:latin typeface="Calibri" panose="020F0502020204030204" pitchFamily="34" charset="0"/>
              </a:rPr>
              <a:t>Internet </a:t>
            </a:r>
            <a:r>
              <a:rPr lang="en-US" b="1" dirty="0" err="1">
                <a:solidFill>
                  <a:schemeClr val="tx1"/>
                </a:solidFill>
                <a:latin typeface="Calibri" panose="020F0502020204030204" pitchFamily="34" charset="0"/>
              </a:rPr>
              <a:t>dan</a:t>
            </a:r>
            <a:r>
              <a:rPr lang="en-US" b="1" dirty="0">
                <a:solidFill>
                  <a:schemeClr val="tx1"/>
                </a:solidFill>
                <a:latin typeface="Calibri" panose="020F0502020204030204" pitchFamily="34" charset="0"/>
              </a:rPr>
              <a:t> </a:t>
            </a:r>
            <a:r>
              <a:rPr lang="en-US" b="1" dirty="0" err="1">
                <a:solidFill>
                  <a:schemeClr val="tx1"/>
                </a:solidFill>
                <a:latin typeface="Calibri" panose="020F0502020204030204" pitchFamily="34" charset="0"/>
              </a:rPr>
              <a:t>Jaringan</a:t>
            </a:r>
            <a:r>
              <a:rPr lang="en-US" b="1" dirty="0">
                <a:solidFill>
                  <a:schemeClr val="tx1"/>
                </a:solidFill>
                <a:latin typeface="Calibri" panose="020F0502020204030204" pitchFamily="34" charset="0"/>
              </a:rPr>
              <a:t> </a:t>
            </a:r>
            <a:r>
              <a:rPr lang="en-US" b="1" dirty="0" err="1">
                <a:solidFill>
                  <a:schemeClr val="tx1"/>
                </a:solidFill>
                <a:latin typeface="Calibri" panose="020F0502020204030204" pitchFamily="34" charset="0"/>
              </a:rPr>
              <a:t>Komputer</a:t>
            </a:r>
            <a:endParaRPr lang="en-US" b="1" i="1" dirty="0">
              <a:solidFill>
                <a:schemeClr val="tx1"/>
              </a:solidFill>
              <a:latin typeface="Calibri" panose="020F0502020204030204" pitchFamily="34" charset="0"/>
            </a:endParaRPr>
          </a:p>
        </p:txBody>
      </p:sp>
      <p:sp>
        <p:nvSpPr>
          <p:cNvPr id="34" name="正方形/長方形 15"/>
          <p:cNvSpPr/>
          <p:nvPr/>
        </p:nvSpPr>
        <p:spPr>
          <a:xfrm>
            <a:off x="1005737" y="701030"/>
            <a:ext cx="5471263" cy="87089"/>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35" name="TextBox 34"/>
          <p:cNvSpPr txBox="1"/>
          <p:nvPr/>
        </p:nvSpPr>
        <p:spPr>
          <a:xfrm>
            <a:off x="408806" y="285750"/>
            <a:ext cx="40267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A</a:t>
            </a:r>
          </a:p>
        </p:txBody>
      </p:sp>
    </p:spTree>
    <p:extLst>
      <p:ext uri="{BB962C8B-B14F-4D97-AF65-F5344CB8AC3E}">
        <p14:creationId xmlns:p14="http://schemas.microsoft.com/office/powerpoint/2010/main" val="200204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250"/>
                                        <p:tgtEl>
                                          <p:spTgt spid="32"/>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750"/>
                            </p:stCondLst>
                            <p:childTnLst>
                              <p:par>
                                <p:cTn id="21" presetID="22" presetClass="entr" presetSubtype="8" fill="hold" grpId="0" nodeType="afterEffect">
                                  <p:stCondLst>
                                    <p:cond delay="25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4000"/>
                            </p:stCondLst>
                            <p:childTnLst>
                              <p:par>
                                <p:cTn id="33" presetID="16" presetClass="entr" presetSubtype="21"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animBg="1">
        <p:tmplLst>
          <p:tmpl>
            <p:tnLst>
              <p:par>
                <p:cTn presetID="22" presetClass="entr" presetSubtype="8"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animBg="1"/>
      <p:bldP spid="33" grpId="0"/>
      <p:bldP spid="34"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5E1C08-1674-6103-EC71-6572C020DEA0}"/>
              </a:ext>
            </a:extLst>
          </p:cNvPr>
          <p:cNvSpPr/>
          <p:nvPr/>
        </p:nvSpPr>
        <p:spPr>
          <a:xfrm>
            <a:off x="228600" y="209550"/>
            <a:ext cx="8534400" cy="4191000"/>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p>
            <a:r>
              <a:rPr lang="en-US" sz="1600">
                <a:latin typeface="Calibri" panose="020F0502020204030204" pitchFamily="34" charset="0"/>
              </a:rPr>
              <a:t>Ketika membahas jaringan komputer, ada banyak istilah-istilah yang akan digunakan dan perlu dipahami, di antaranya sebagai berikut.</a:t>
            </a:r>
          </a:p>
          <a:p>
            <a:pPr marL="285750" indent="-285750">
              <a:buFont typeface="Arial" panose="020B0604020202020204" pitchFamily="34" charset="0"/>
              <a:buChar char="•"/>
            </a:pPr>
            <a:r>
              <a:rPr lang="en-US" sz="1600" b="1" i="1">
                <a:latin typeface="Calibri" panose="020F0502020204030204" pitchFamily="34" charset="0"/>
              </a:rPr>
              <a:t>Node</a:t>
            </a:r>
            <a:r>
              <a:rPr lang="en-US" sz="1600">
                <a:latin typeface="Calibri" panose="020F0502020204030204" pitchFamily="34" charset="0"/>
              </a:rPr>
              <a:t> merupakan istilah yang digunakan untuk perangkat yang terhubung ke jaringan. Node yang paling umum adalah komputer, tetapi node juga dapat berupa perangkat lain, seperti printer, scanner, dan mobile phone.</a:t>
            </a:r>
          </a:p>
          <a:p>
            <a:pPr marL="285750" indent="-285750">
              <a:buFont typeface="Arial" panose="020B0604020202020204" pitchFamily="34" charset="0"/>
              <a:buChar char="•"/>
            </a:pPr>
            <a:r>
              <a:rPr lang="en-US" sz="1600" b="1" i="1">
                <a:latin typeface="Calibri" panose="020F0502020204030204" pitchFamily="34" charset="0"/>
              </a:rPr>
              <a:t>Segment</a:t>
            </a:r>
            <a:r>
              <a:rPr lang="en-US" sz="1600">
                <a:latin typeface="Calibri" panose="020F0502020204030204" pitchFamily="34" charset="0"/>
              </a:rPr>
              <a:t> adalah bagian tertentu dari jaringan komputer yang dipisahkan oleh switch, bridge, atau router dari bagian lain jaringan.</a:t>
            </a:r>
          </a:p>
          <a:p>
            <a:pPr marL="285750" indent="-285750">
              <a:buFont typeface="Arial" panose="020B0604020202020204" pitchFamily="34" charset="0"/>
              <a:buChar char="•"/>
            </a:pPr>
            <a:r>
              <a:rPr lang="en-US" sz="1600" b="1" i="1">
                <a:latin typeface="Calibri" panose="020F0502020204030204" pitchFamily="34" charset="0"/>
              </a:rPr>
              <a:t>Backbone</a:t>
            </a:r>
            <a:r>
              <a:rPr lang="en-US" sz="1600">
                <a:latin typeface="Calibri" panose="020F0502020204030204" pitchFamily="34" charset="0"/>
              </a:rPr>
              <a:t> adalah kabel utama dari jaringan yang menjadi tempat semua segmen-segmen jaringan yang lain terhubung dengannya. Backbone mempunyai kemampuan transfer data yang jauh lebih besar dibandingkan semua segmen yang ada. Jika dibandingkan, satu segmen mungkin dapat mentransfer data dengan kecepatan 10 Mbps, sedangkan satu backbone dapat mentransfer data hingga 100 Gbps.</a:t>
            </a:r>
          </a:p>
          <a:p>
            <a:pPr marL="285750" indent="-285750">
              <a:buFont typeface="Arial" panose="020B0604020202020204" pitchFamily="34" charset="0"/>
              <a:buChar char="•"/>
            </a:pPr>
            <a:r>
              <a:rPr lang="en-US" sz="1600" i="1">
                <a:latin typeface="Calibri" panose="020F0502020204030204" pitchFamily="34" charset="0"/>
              </a:rPr>
              <a:t>Network Interface Card </a:t>
            </a:r>
            <a:r>
              <a:rPr lang="en-US" sz="1600">
                <a:latin typeface="Calibri" panose="020F0502020204030204" pitchFamily="34" charset="0"/>
              </a:rPr>
              <a:t>(NIC) adalah perangkat yang digunakan oleh komputer atau gadget yang lain untuk dapat terhubung dengan jaringan. Pada komputer desktop, NIC yang digunakan biasanya berupa ethernet card yang mempunyai kecepatan 10 atau 100 Mbps dan dipasang pada slot yang ada di motherboard.</a:t>
            </a:r>
          </a:p>
          <a:p>
            <a:endParaRPr lang="en-US" sz="1600">
              <a:latin typeface="Calibri" panose="020F0502020204030204" pitchFamily="34" charset="0"/>
            </a:endParaRPr>
          </a:p>
          <a:p>
            <a:endParaRPr lang="en-US" sz="1600" dirty="0">
              <a:latin typeface="Calibri" panose="020F0502020204030204" pitchFamily="34" charset="0"/>
            </a:endParaRPr>
          </a:p>
        </p:txBody>
      </p:sp>
    </p:spTree>
    <p:extLst>
      <p:ext uri="{BB962C8B-B14F-4D97-AF65-F5344CB8AC3E}">
        <p14:creationId xmlns:p14="http://schemas.microsoft.com/office/powerpoint/2010/main" val="2174170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36F09F-391D-642C-97D4-74779E0CBF03}"/>
              </a:ext>
            </a:extLst>
          </p:cNvPr>
          <p:cNvSpPr/>
          <p:nvPr/>
        </p:nvSpPr>
        <p:spPr>
          <a:xfrm>
            <a:off x="228600" y="209550"/>
            <a:ext cx="8534400" cy="4191000"/>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285750" indent="-285750">
              <a:buFont typeface="Arial" panose="020B0604020202020204" pitchFamily="34" charset="0"/>
              <a:buChar char="•"/>
            </a:pPr>
            <a:r>
              <a:rPr lang="en-US" sz="1600" b="1" i="1">
                <a:latin typeface="Calibri" panose="020F0502020204030204" pitchFamily="34" charset="0"/>
              </a:rPr>
              <a:t>Media Access Control </a:t>
            </a:r>
            <a:r>
              <a:rPr lang="en-US" sz="1600" b="1">
                <a:latin typeface="Calibri" panose="020F0502020204030204" pitchFamily="34" charset="0"/>
              </a:rPr>
              <a:t>(MAC) </a:t>
            </a:r>
            <a:r>
              <a:rPr lang="en-US" sz="1600" i="1">
                <a:latin typeface="Calibri" panose="020F0502020204030204" pitchFamily="34" charset="0"/>
              </a:rPr>
              <a:t>address</a:t>
            </a:r>
            <a:r>
              <a:rPr lang="en-US" sz="1600">
                <a:latin typeface="Calibri" panose="020F0502020204030204" pitchFamily="34" charset="0"/>
              </a:rPr>
              <a:t> adalah alamat fisik yang dimiliki oleh perangkat yang terhubung ke jaringan. Alamat MAC biasanya terdiri atas 6 bytes, dengan 3 bytes pertama merupakan identitas dari pembuat NIC, sedangkan 3 bytes berikutnya adalah nomor seri dari NIC tersebut.</a:t>
            </a:r>
          </a:p>
          <a:p>
            <a:pPr marL="285750" indent="-285750">
              <a:buFont typeface="Arial" panose="020B0604020202020204" pitchFamily="34" charset="0"/>
              <a:buChar char="•"/>
            </a:pPr>
            <a:r>
              <a:rPr lang="en-US" sz="1600" b="1" i="1">
                <a:latin typeface="Calibri" panose="020F0502020204030204" pitchFamily="34" charset="0"/>
              </a:rPr>
              <a:t>Unicast</a:t>
            </a:r>
            <a:r>
              <a:rPr lang="en-US" sz="1600">
                <a:latin typeface="Calibri" panose="020F0502020204030204" pitchFamily="34" charset="0"/>
              </a:rPr>
              <a:t> adalah proses pengiriman paket dari suatu </a:t>
            </a:r>
            <a:r>
              <a:rPr lang="en-US" sz="1600" i="1">
                <a:latin typeface="Calibri" panose="020F0502020204030204" pitchFamily="34" charset="0"/>
              </a:rPr>
              <a:t>node</a:t>
            </a:r>
            <a:r>
              <a:rPr lang="en-US" sz="1600">
                <a:latin typeface="Calibri" panose="020F0502020204030204" pitchFamily="34" charset="0"/>
              </a:rPr>
              <a:t> ke </a:t>
            </a:r>
            <a:r>
              <a:rPr lang="en-US" sz="1600" i="1">
                <a:latin typeface="Calibri" panose="020F0502020204030204" pitchFamily="34" charset="0"/>
              </a:rPr>
              <a:t>node </a:t>
            </a:r>
            <a:r>
              <a:rPr lang="en-US" sz="1600">
                <a:latin typeface="Calibri" panose="020F0502020204030204" pitchFamily="34" charset="0"/>
              </a:rPr>
              <a:t>yang lain dengan alamat tertentu.</a:t>
            </a:r>
          </a:p>
          <a:p>
            <a:pPr marL="285750" indent="-285750">
              <a:buFont typeface="Arial" panose="020B0604020202020204" pitchFamily="34" charset="0"/>
              <a:buChar char="•"/>
            </a:pPr>
            <a:r>
              <a:rPr lang="en-US" sz="1600" b="1" i="1">
                <a:latin typeface="Calibri" panose="020F0502020204030204" pitchFamily="34" charset="0"/>
              </a:rPr>
              <a:t>Multicast</a:t>
            </a:r>
            <a:r>
              <a:rPr lang="en-US" sz="1600">
                <a:latin typeface="Calibri" panose="020F0502020204030204" pitchFamily="34" charset="0"/>
              </a:rPr>
              <a:t> adalah proses pengiriman paket data dari suatu node yang ditujukan ke kelompok node tertentu. Paket data akan dikirimkan ke node yang telah terdaftar untuk menerima paket tersebut.</a:t>
            </a:r>
          </a:p>
          <a:p>
            <a:pPr marL="285750" indent="-285750">
              <a:buFont typeface="Arial" panose="020B0604020202020204" pitchFamily="34" charset="0"/>
              <a:buChar char="•"/>
            </a:pPr>
            <a:r>
              <a:rPr lang="en-US" sz="1600" b="1" i="1">
                <a:latin typeface="Calibri" panose="020F0502020204030204" pitchFamily="34" charset="0"/>
              </a:rPr>
              <a:t>Broadcast </a:t>
            </a:r>
            <a:r>
              <a:rPr lang="en-US" sz="1600">
                <a:latin typeface="Calibri" panose="020F0502020204030204" pitchFamily="34" charset="0"/>
              </a:rPr>
              <a:t>adalah istilah yang digunakan untuk sebuah proses ketika suatu </a:t>
            </a:r>
            <a:r>
              <a:rPr lang="en-US" sz="1600" i="1">
                <a:latin typeface="Calibri" panose="020F0502020204030204" pitchFamily="34" charset="0"/>
              </a:rPr>
              <a:t>node </a:t>
            </a:r>
            <a:r>
              <a:rPr lang="en-US" sz="1600">
                <a:latin typeface="Calibri" panose="020F0502020204030204" pitchFamily="34" charset="0"/>
              </a:rPr>
              <a:t>mengirimkan sebuah paket yang akan ditransmisikan ke seluruh </a:t>
            </a:r>
            <a:r>
              <a:rPr lang="en-US" sz="1600" i="1">
                <a:latin typeface="Calibri" panose="020F0502020204030204" pitchFamily="34" charset="0"/>
              </a:rPr>
              <a:t>node</a:t>
            </a:r>
            <a:r>
              <a:rPr lang="en-US" sz="1600">
                <a:latin typeface="Calibri" panose="020F0502020204030204" pitchFamily="34" charset="0"/>
              </a:rPr>
              <a:t> yang ada di jaringan tertentu.</a:t>
            </a:r>
          </a:p>
          <a:p>
            <a:endParaRPr lang="en-US" sz="1600" dirty="0">
              <a:latin typeface="Calibri" panose="020F0502020204030204" pitchFamily="34" charset="0"/>
            </a:endParaRPr>
          </a:p>
        </p:txBody>
      </p:sp>
    </p:spTree>
    <p:extLst>
      <p:ext uri="{BB962C8B-B14F-4D97-AF65-F5344CB8AC3E}">
        <p14:creationId xmlns:p14="http://schemas.microsoft.com/office/powerpoint/2010/main" val="196693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35900D61-1299-476F-94D8-B401F68017F5}"/>
              </a:ext>
            </a:extLst>
          </p:cNvPr>
          <p:cNvSpPr txBox="1"/>
          <p:nvPr/>
        </p:nvSpPr>
        <p:spPr>
          <a:xfrm>
            <a:off x="142077" y="742950"/>
            <a:ext cx="3124200" cy="1492716"/>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1958</a:t>
            </a:r>
            <a:r>
              <a:rPr lang="en-US" sz="1300" dirty="0">
                <a:latin typeface="Calibri" panose="020F0502020204030204" pitchFamily="34" charset="0"/>
                <a:cs typeface="Calibri" panose="020F0502020204030204" pitchFamily="34" charset="0"/>
              </a:rPr>
              <a:t>, Uni Soviet </a:t>
            </a:r>
            <a:r>
              <a:rPr lang="en-US" sz="1300" dirty="0" err="1">
                <a:latin typeface="Calibri" panose="020F0502020204030204" pitchFamily="34" charset="0"/>
                <a:cs typeface="Calibri" panose="020F0502020204030204" pitchFamily="34" charset="0"/>
              </a:rPr>
              <a:t>meluncurkan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satelit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pertama</a:t>
            </a:r>
            <a:r>
              <a:rPr lang="en-US" sz="1300" dirty="0">
                <a:latin typeface="Calibri" panose="020F0502020204030204" pitchFamily="34" charset="0"/>
                <a:cs typeface="Calibri" panose="020F0502020204030204" pitchFamily="34" charset="0"/>
              </a:rPr>
              <a:t> Sputnik 1. Hal </a:t>
            </a:r>
            <a:r>
              <a:rPr lang="en-US" sz="1300" dirty="0" err="1">
                <a:latin typeface="Calibri" panose="020F0502020204030204" pitchFamily="34" charset="0"/>
                <a:cs typeface="Calibri" panose="020F0502020204030204" pitchFamily="34" charset="0"/>
              </a:rPr>
              <a:t>ini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menimbulkan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kekhawatiran</a:t>
            </a:r>
            <a:r>
              <a:rPr lang="en-US" sz="1300" dirty="0">
                <a:latin typeface="Calibri" panose="020F0502020204030204" pitchFamily="34" charset="0"/>
                <a:cs typeface="Calibri" panose="020F0502020204030204" pitchFamily="34" charset="0"/>
              </a:rPr>
              <a:t> Amerika </a:t>
            </a:r>
            <a:r>
              <a:rPr lang="en-US" sz="1300" dirty="0" err="1">
                <a:latin typeface="Calibri" panose="020F0502020204030204" pitchFamily="34" charset="0"/>
                <a:cs typeface="Calibri" panose="020F0502020204030204" pitchFamily="34" charset="0"/>
              </a:rPr>
              <a:t>Serikat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akan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terjadinya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perang</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nuklir</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Diperlukan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suatu</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jaringan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komputer</a:t>
            </a:r>
            <a:r>
              <a:rPr lang="en-US" sz="1300" dirty="0">
                <a:latin typeface="Calibri" panose="020F0502020204030204" pitchFamily="34" charset="0"/>
                <a:cs typeface="Calibri" panose="020F0502020204030204" pitchFamily="34" charset="0"/>
              </a:rPr>
              <a:t> yang </a:t>
            </a:r>
            <a:r>
              <a:rPr lang="en-US" sz="1300" dirty="0" err="1">
                <a:latin typeface="Calibri" panose="020F0502020204030204" pitchFamily="34" charset="0"/>
                <a:cs typeface="Calibri" panose="020F0502020204030204" pitchFamily="34" charset="0"/>
              </a:rPr>
              <a:t>memungkinkan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senjata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nuklir</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dapat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dikendalikan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dari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berbagai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tempat</a:t>
            </a:r>
            <a:r>
              <a:rPr lang="en-US" sz="1300" dirty="0">
                <a:latin typeface="Calibri" panose="020F0502020204030204" pitchFamily="34" charset="0"/>
                <a:cs typeface="Calibri" panose="020F0502020204030204" pitchFamily="34" charset="0"/>
              </a:rPr>
              <a:t>.</a:t>
            </a:r>
          </a:p>
        </p:txBody>
      </p:sp>
      <p:sp>
        <p:nvSpPr>
          <p:cNvPr id="29" name="TextBox 28">
            <a:extLst>
              <a:ext uri="{FF2B5EF4-FFF2-40B4-BE49-F238E27FC236}">
                <a16:creationId xmlns:a16="http://schemas.microsoft.com/office/drawing/2014/main" id="{B0FDED0B-ABBD-4D1E-A79B-BCD2C4A88751}"/>
              </a:ext>
            </a:extLst>
          </p:cNvPr>
          <p:cNvSpPr txBox="1"/>
          <p:nvPr/>
        </p:nvSpPr>
        <p:spPr>
          <a:xfrm>
            <a:off x="151885" y="2299670"/>
            <a:ext cx="3124200" cy="1692771"/>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1962</a:t>
            </a:r>
            <a:r>
              <a:rPr lang="en-US" sz="1300" dirty="0">
                <a:latin typeface="Calibri" panose="020F0502020204030204" pitchFamily="34" charset="0"/>
                <a:cs typeface="Calibri" panose="020F0502020204030204" pitchFamily="34" charset="0"/>
              </a:rPr>
              <a:t>,</a:t>
            </a:r>
            <a:r>
              <a:rPr lang="en-US" sz="1300" i="1" dirty="0">
                <a:latin typeface="Calibri" panose="020F0502020204030204" pitchFamily="34" charset="0"/>
                <a:cs typeface="Calibri" panose="020F0502020204030204" pitchFamily="34" charset="0"/>
              </a:rPr>
              <a:t> Joseph C.R. </a:t>
            </a:r>
            <a:r>
              <a:rPr lang="en-US" sz="1300" i="1" dirty="0" err="1">
                <a:latin typeface="Calibri" panose="020F0502020204030204" pitchFamily="34" charset="0"/>
                <a:cs typeface="Calibri" panose="020F0502020204030204" pitchFamily="34" charset="0"/>
              </a:rPr>
              <a:t>Licklider</a:t>
            </a:r>
            <a:r>
              <a:rPr lang="en-US" sz="1300" i="1"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mengembangkan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konsep</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jaringan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komputer</a:t>
            </a:r>
            <a:r>
              <a:rPr lang="en-US" sz="1300" dirty="0">
                <a:latin typeface="Calibri" panose="020F0502020204030204" pitchFamily="34" charset="0"/>
                <a:cs typeface="Calibri" panose="020F0502020204030204" pitchFamily="34" charset="0"/>
              </a:rPr>
              <a:t> </a:t>
            </a:r>
            <a:r>
              <a:rPr lang="en-US" sz="1300" i="1" dirty="0">
                <a:latin typeface="Calibri" panose="020F0502020204030204" pitchFamily="34" charset="0"/>
                <a:cs typeface="Calibri" panose="020F0502020204030204" pitchFamily="34" charset="0"/>
              </a:rPr>
              <a:t>‘Galactic Network’ </a:t>
            </a:r>
            <a:r>
              <a:rPr lang="en-US" sz="1300" dirty="0" err="1">
                <a:latin typeface="Calibri" panose="020F0502020204030204" pitchFamily="34" charset="0"/>
                <a:cs typeface="Calibri" panose="020F0502020204030204" pitchFamily="34" charset="0"/>
              </a:rPr>
              <a:t>yaitu</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visi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untuk</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menghubungkan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komputer</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secara</a:t>
            </a:r>
            <a:r>
              <a:rPr lang="en-US" sz="1300" dirty="0">
                <a:latin typeface="Calibri" panose="020F0502020204030204" pitchFamily="34" charset="0"/>
                <a:cs typeface="Calibri" panose="020F0502020204030204" pitchFamily="34" charset="0"/>
              </a:rPr>
              <a:t> global dan </a:t>
            </a:r>
            <a:r>
              <a:rPr lang="en-US" sz="1300" dirty="0" err="1">
                <a:latin typeface="Calibri" panose="020F0502020204030204" pitchFamily="34" charset="0"/>
                <a:cs typeface="Calibri" panose="020F0502020204030204" pitchFamily="34" charset="0"/>
              </a:rPr>
              <a:t>dapat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saling</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mengakses</a:t>
            </a:r>
            <a:r>
              <a:rPr lang="en-US" sz="1300" dirty="0">
                <a:latin typeface="Calibri" panose="020F0502020204030204" pitchFamily="34" charset="0"/>
                <a:cs typeface="Calibri" panose="020F0502020204030204" pitchFamily="34" charset="0"/>
              </a:rPr>
              <a:t> data dan program </a:t>
            </a:r>
            <a:r>
              <a:rPr lang="en-US" sz="1300" dirty="0" err="1">
                <a:latin typeface="Calibri" panose="020F0502020204030204" pitchFamily="34" charset="0"/>
                <a:cs typeface="Calibri" panose="020F0502020204030204" pitchFamily="34" charset="0"/>
              </a:rPr>
              <a:t>dari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lokasi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manapun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Dibentuklah</a:t>
            </a:r>
            <a:r>
              <a:rPr lang="en-US" sz="1300" dirty="0">
                <a:latin typeface="Calibri" panose="020F0502020204030204" pitchFamily="34" charset="0"/>
                <a:cs typeface="Calibri" panose="020F0502020204030204" pitchFamily="34" charset="0"/>
              </a:rPr>
              <a:t> ARPANET oleh </a:t>
            </a:r>
            <a:r>
              <a:rPr lang="en-US" sz="1300" dirty="0" err="1">
                <a:latin typeface="Calibri" panose="020F0502020204030204" pitchFamily="34" charset="0"/>
                <a:cs typeface="Calibri" panose="020F0502020204030204" pitchFamily="34" charset="0"/>
              </a:rPr>
              <a:t>lembaga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riset</a:t>
            </a:r>
            <a:r>
              <a:rPr lang="en-US" sz="1300" dirty="0">
                <a:latin typeface="Calibri" panose="020F0502020204030204" pitchFamily="34" charset="0"/>
                <a:cs typeface="Calibri" panose="020F0502020204030204" pitchFamily="34" charset="0"/>
              </a:rPr>
              <a:t> ARPA </a:t>
            </a:r>
            <a:r>
              <a:rPr lang="en-US" sz="1300" i="1" dirty="0">
                <a:latin typeface="Calibri" panose="020F0502020204030204" pitchFamily="34" charset="0"/>
                <a:cs typeface="Calibri" panose="020F0502020204030204" pitchFamily="34" charset="0"/>
              </a:rPr>
              <a:t>(Advanced Research Projects Agency).</a:t>
            </a:r>
          </a:p>
        </p:txBody>
      </p:sp>
      <p:sp>
        <p:nvSpPr>
          <p:cNvPr id="30" name="TextBox 29">
            <a:extLst>
              <a:ext uri="{FF2B5EF4-FFF2-40B4-BE49-F238E27FC236}">
                <a16:creationId xmlns:a16="http://schemas.microsoft.com/office/drawing/2014/main" id="{4A76DE83-5D1E-4B35-ABD6-EE062754E188}"/>
              </a:ext>
            </a:extLst>
          </p:cNvPr>
          <p:cNvSpPr txBox="1"/>
          <p:nvPr/>
        </p:nvSpPr>
        <p:spPr>
          <a:xfrm>
            <a:off x="160184" y="4091285"/>
            <a:ext cx="3124200" cy="492443"/>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1965</a:t>
            </a:r>
            <a:r>
              <a:rPr lang="en-US" sz="1300" dirty="0">
                <a:latin typeface="Calibri" panose="020F0502020204030204" pitchFamily="34" charset="0"/>
                <a:cs typeface="Calibri" panose="020F0502020204030204" pitchFamily="34" charset="0"/>
              </a:rPr>
              <a:t>,</a:t>
            </a:r>
            <a:r>
              <a:rPr lang="en-US" sz="1300" i="1"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percobaan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pembuatan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koneksi</a:t>
            </a:r>
            <a:r>
              <a:rPr lang="en-US" sz="1300" dirty="0">
                <a:latin typeface="Calibri" panose="020F0502020204030204" pitchFamily="34" charset="0"/>
                <a:cs typeface="Calibri" panose="020F0502020204030204" pitchFamily="34" charset="0"/>
              </a:rPr>
              <a:t> </a:t>
            </a:r>
            <a:r>
              <a:rPr lang="en-US" sz="1300" i="1" dirty="0">
                <a:latin typeface="Calibri" panose="020F0502020204030204" pitchFamily="34" charset="0"/>
                <a:cs typeface="Calibri" panose="020F0502020204030204" pitchFamily="34" charset="0"/>
              </a:rPr>
              <a:t>Wide Area Network</a:t>
            </a:r>
            <a:r>
              <a:rPr lang="en-US" sz="1300" dirty="0">
                <a:latin typeface="Calibri" panose="020F0502020204030204" pitchFamily="34" charset="0"/>
                <a:cs typeface="Calibri" panose="020F0502020204030204" pitchFamily="34" charset="0"/>
              </a:rPr>
              <a:t> yang </a:t>
            </a:r>
            <a:r>
              <a:rPr lang="en-US" sz="1300" dirty="0" err="1">
                <a:latin typeface="Calibri" panose="020F0502020204030204" pitchFamily="34" charset="0"/>
                <a:cs typeface="Calibri" panose="020F0502020204030204" pitchFamily="34" charset="0"/>
              </a:rPr>
              <a:t>pertama</a:t>
            </a:r>
            <a:r>
              <a:rPr lang="en-US" sz="1300" dirty="0">
                <a:latin typeface="Calibri" panose="020F0502020204030204" pitchFamily="34" charset="0"/>
                <a:cs typeface="Calibri" panose="020F0502020204030204" pitchFamily="34" charset="0"/>
              </a:rPr>
              <a:t>.</a:t>
            </a:r>
            <a:endParaRPr lang="en-US" sz="1300" i="1" dirty="0">
              <a:latin typeface="Calibri" panose="020F0502020204030204" pitchFamily="34" charset="0"/>
              <a:cs typeface="Calibri" panose="020F0502020204030204" pitchFamily="34" charset="0"/>
            </a:endParaRPr>
          </a:p>
        </p:txBody>
      </p:sp>
      <p:sp>
        <p:nvSpPr>
          <p:cNvPr id="31" name="TextBox 30">
            <a:extLst>
              <a:ext uri="{FF2B5EF4-FFF2-40B4-BE49-F238E27FC236}">
                <a16:creationId xmlns:a16="http://schemas.microsoft.com/office/drawing/2014/main" id="{03573B47-8EEE-44C6-8218-A0A0DB7B7F19}"/>
              </a:ext>
            </a:extLst>
          </p:cNvPr>
          <p:cNvSpPr txBox="1"/>
          <p:nvPr/>
        </p:nvSpPr>
        <p:spPr>
          <a:xfrm>
            <a:off x="3598237" y="2710864"/>
            <a:ext cx="2667000" cy="1092607"/>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nchor="ctr">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1972, </a:t>
            </a:r>
            <a:r>
              <a:rPr lang="en-US" sz="1300" i="1" dirty="0">
                <a:latin typeface="Calibri" panose="020F0502020204030204" pitchFamily="34" charset="0"/>
                <a:cs typeface="Calibri" panose="020F0502020204030204" pitchFamily="34" charset="0"/>
              </a:rPr>
              <a:t>Ray Tomlinson </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menulis</a:t>
            </a:r>
            <a:r>
              <a:rPr lang="en-US" sz="1300" dirty="0">
                <a:latin typeface="Calibri" panose="020F0502020204030204" pitchFamily="34" charset="0"/>
                <a:cs typeface="Calibri" panose="020F0502020204030204" pitchFamily="34" charset="0"/>
              </a:rPr>
              <a:t> program yang </a:t>
            </a:r>
            <a:r>
              <a:rPr lang="en-US" sz="1300" dirty="0" err="1">
                <a:latin typeface="Calibri" panose="020F0502020204030204" pitchFamily="34" charset="0"/>
                <a:cs typeface="Calibri" panose="020F0502020204030204" pitchFamily="34" charset="0"/>
              </a:rPr>
              <a:t>dapat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mengirimkan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surat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secara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elektronik</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melalui</a:t>
            </a:r>
            <a:r>
              <a:rPr lang="en-US" sz="1300" dirty="0">
                <a:latin typeface="Calibri" panose="020F0502020204030204" pitchFamily="34" charset="0"/>
                <a:cs typeface="Calibri" panose="020F0502020204030204" pitchFamily="34" charset="0"/>
              </a:rPr>
              <a:t> ARPANET, yang </a:t>
            </a:r>
            <a:r>
              <a:rPr lang="en-US" sz="1300" dirty="0" err="1">
                <a:latin typeface="Calibri" panose="020F0502020204030204" pitchFamily="34" charset="0"/>
                <a:cs typeface="Calibri" panose="020F0502020204030204" pitchFamily="34" charset="0"/>
              </a:rPr>
              <a:t>saat</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ini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dikenal</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sebagai</a:t>
            </a:r>
            <a:r>
              <a:rPr lang="en-US" sz="1300" dirty="0">
                <a:latin typeface="Calibri" panose="020F0502020204030204" pitchFamily="34" charset="0"/>
                <a:cs typeface="Calibri" panose="020F0502020204030204" pitchFamily="34" charset="0"/>
              </a:rPr>
              <a:t> </a:t>
            </a:r>
            <a:r>
              <a:rPr lang="en-US" sz="1300" i="1" dirty="0">
                <a:latin typeface="Calibri" panose="020F0502020204030204" pitchFamily="34" charset="0"/>
                <a:cs typeface="Calibri" panose="020F0502020204030204" pitchFamily="34" charset="0"/>
              </a:rPr>
              <a:t>e-mail. </a:t>
            </a:r>
            <a:r>
              <a:rPr lang="en-US" sz="1300" dirty="0">
                <a:latin typeface="Calibri" panose="020F0502020204030204" pitchFamily="34" charset="0"/>
                <a:cs typeface="Calibri" panose="020F0502020204030204" pitchFamily="34" charset="0"/>
              </a:rPr>
              <a:t> </a:t>
            </a:r>
            <a:endParaRPr lang="en-US" sz="1300" i="1"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B98EE190-5982-4140-B2C4-EBAE384CC684}"/>
              </a:ext>
            </a:extLst>
          </p:cNvPr>
          <p:cNvSpPr txBox="1"/>
          <p:nvPr/>
        </p:nvSpPr>
        <p:spPr>
          <a:xfrm>
            <a:off x="3606536" y="3850980"/>
            <a:ext cx="2667000" cy="692497"/>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1973, </a:t>
            </a:r>
            <a:r>
              <a:rPr lang="en-US" sz="1300" dirty="0" err="1">
                <a:latin typeface="Calibri" panose="020F0502020204030204" pitchFamily="34" charset="0"/>
                <a:cs typeface="Calibri" panose="020F0502020204030204" pitchFamily="34" charset="0"/>
              </a:rPr>
              <a:t>dikembangkan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protokol</a:t>
            </a:r>
            <a:r>
              <a:rPr lang="en-US" sz="1300" dirty="0">
                <a:latin typeface="Calibri" panose="020F0502020204030204" pitchFamily="34" charset="0"/>
                <a:cs typeface="Calibri" panose="020F0502020204030204" pitchFamily="34" charset="0"/>
              </a:rPr>
              <a:t> TCP/IP yang </a:t>
            </a:r>
            <a:r>
              <a:rPr lang="en-US" sz="1300" dirty="0" err="1">
                <a:latin typeface="Calibri" panose="020F0502020204030204" pitchFamily="34" charset="0"/>
                <a:cs typeface="Calibri" panose="020F0502020204030204" pitchFamily="34" charset="0"/>
              </a:rPr>
              <a:t>memungkinkan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dua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jaringan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komputer</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berinterkoneksi</a:t>
            </a:r>
            <a:r>
              <a:rPr lang="en-US" sz="1300" dirty="0">
                <a:latin typeface="Calibri" panose="020F0502020204030204" pitchFamily="34" charset="0"/>
                <a:cs typeface="Calibri" panose="020F0502020204030204" pitchFamily="34" charset="0"/>
              </a:rPr>
              <a:t>.</a:t>
            </a:r>
            <a:endParaRPr lang="en-US" sz="1300" i="1" dirty="0">
              <a:latin typeface="Calibri" panose="020F0502020204030204" pitchFamily="34" charset="0"/>
              <a:cs typeface="Calibri" panose="020F0502020204030204" pitchFamily="34" charset="0"/>
            </a:endParaRPr>
          </a:p>
        </p:txBody>
      </p:sp>
      <p:cxnSp>
        <p:nvCxnSpPr>
          <p:cNvPr id="34" name="Connector: Elbow 33">
            <a:extLst>
              <a:ext uri="{FF2B5EF4-FFF2-40B4-BE49-F238E27FC236}">
                <a16:creationId xmlns:a16="http://schemas.microsoft.com/office/drawing/2014/main" id="{95C8868C-76AE-4259-9DF0-F1A6873A796E}"/>
              </a:ext>
            </a:extLst>
          </p:cNvPr>
          <p:cNvCxnSpPr>
            <a:stCxn id="30" idx="3"/>
            <a:endCxn id="31" idx="1"/>
          </p:cNvCxnSpPr>
          <p:nvPr/>
        </p:nvCxnSpPr>
        <p:spPr>
          <a:xfrm flipV="1">
            <a:off x="3284384" y="3257168"/>
            <a:ext cx="313853" cy="1080339"/>
          </a:xfrm>
          <a:prstGeom prst="bentConnector3">
            <a:avLst/>
          </a:prstGeom>
          <a:ln w="381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AEA4CC8-DAB2-4242-9C5D-64177601A090}"/>
              </a:ext>
            </a:extLst>
          </p:cNvPr>
          <p:cNvSpPr txBox="1"/>
          <p:nvPr/>
        </p:nvSpPr>
        <p:spPr>
          <a:xfrm>
            <a:off x="6553200" y="729369"/>
            <a:ext cx="2362200" cy="492443"/>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1986, </a:t>
            </a:r>
            <a:r>
              <a:rPr lang="en-US" sz="1300" dirty="0">
                <a:latin typeface="Calibri" panose="020F0502020204030204" pitchFamily="34" charset="0"/>
                <a:cs typeface="Calibri" panose="020F0502020204030204" pitchFamily="34" charset="0"/>
              </a:rPr>
              <a:t>internet </a:t>
            </a:r>
            <a:r>
              <a:rPr lang="en-US" sz="1300" dirty="0" err="1">
                <a:latin typeface="Calibri" panose="020F0502020204030204" pitchFamily="34" charset="0"/>
                <a:cs typeface="Calibri" panose="020F0502020204030204" pitchFamily="34" charset="0"/>
              </a:rPr>
              <a:t>digunakan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secara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terbuka</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untuk</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umum</a:t>
            </a:r>
            <a:r>
              <a:rPr lang="en-US" sz="1300" dirty="0">
                <a:latin typeface="Calibri" panose="020F0502020204030204" pitchFamily="34" charset="0"/>
                <a:cs typeface="Calibri" panose="020F0502020204030204" pitchFamily="34" charset="0"/>
              </a:rPr>
              <a:t>. </a:t>
            </a:r>
            <a:endParaRPr lang="en-US" sz="1300" i="1" dirty="0">
              <a:latin typeface="Calibri" panose="020F0502020204030204" pitchFamily="34" charset="0"/>
              <a:cs typeface="Calibri" panose="020F0502020204030204" pitchFamily="34" charset="0"/>
            </a:endParaRPr>
          </a:p>
        </p:txBody>
      </p:sp>
      <p:cxnSp>
        <p:nvCxnSpPr>
          <p:cNvPr id="36" name="Connector: Elbow 35">
            <a:extLst>
              <a:ext uri="{FF2B5EF4-FFF2-40B4-BE49-F238E27FC236}">
                <a16:creationId xmlns:a16="http://schemas.microsoft.com/office/drawing/2014/main" id="{500D4676-B585-4D9A-866C-13BF2F8F9C8F}"/>
              </a:ext>
            </a:extLst>
          </p:cNvPr>
          <p:cNvCxnSpPr>
            <a:cxnSpLocks/>
            <a:stCxn id="33" idx="3"/>
            <a:endCxn id="35" idx="1"/>
          </p:cNvCxnSpPr>
          <p:nvPr/>
        </p:nvCxnSpPr>
        <p:spPr>
          <a:xfrm flipV="1">
            <a:off x="6273536" y="975591"/>
            <a:ext cx="279664" cy="3221638"/>
          </a:xfrm>
          <a:prstGeom prst="bentConnector3">
            <a:avLst/>
          </a:prstGeom>
          <a:ln w="381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69ED1A5C-C092-488C-B292-9E6B8D1758B1}"/>
              </a:ext>
            </a:extLst>
          </p:cNvPr>
          <p:cNvSpPr txBox="1"/>
          <p:nvPr/>
        </p:nvSpPr>
        <p:spPr>
          <a:xfrm>
            <a:off x="6553200" y="1328080"/>
            <a:ext cx="2362200" cy="692497"/>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1989, </a:t>
            </a:r>
            <a:r>
              <a:rPr lang="en-US" sz="1300" dirty="0" err="1">
                <a:latin typeface="Calibri" panose="020F0502020204030204" pitchFamily="34" charset="0"/>
                <a:cs typeface="Calibri" panose="020F0502020204030204" pitchFamily="34" charset="0"/>
              </a:rPr>
              <a:t>jumlah</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jaringan</a:t>
            </a:r>
            <a:r>
              <a:rPr lang="en-US" sz="1300" dirty="0">
                <a:latin typeface="Calibri" panose="020F0502020204030204" pitchFamily="34" charset="0"/>
                <a:cs typeface="Calibri" panose="020F0502020204030204" pitchFamily="34" charset="0"/>
              </a:rPr>
              <a:t> yang </a:t>
            </a:r>
            <a:r>
              <a:rPr lang="en-US" sz="1300" dirty="0" err="1">
                <a:latin typeface="Calibri" panose="020F0502020204030204" pitchFamily="34" charset="0"/>
                <a:cs typeface="Calibri" panose="020F0502020204030204" pitchFamily="34" charset="0"/>
              </a:rPr>
              <a:t>tergabung</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ke</a:t>
            </a:r>
            <a:r>
              <a:rPr lang="en-US" sz="1300" dirty="0">
                <a:latin typeface="Calibri" panose="020F0502020204030204" pitchFamily="34" charset="0"/>
                <a:cs typeface="Calibri" panose="020F0502020204030204" pitchFamily="34" charset="0"/>
              </a:rPr>
              <a:t> internet </a:t>
            </a:r>
            <a:r>
              <a:rPr lang="en-US" sz="1300" dirty="0" err="1">
                <a:latin typeface="Calibri" panose="020F0502020204030204" pitchFamily="34" charset="0"/>
                <a:cs typeface="Calibri" panose="020F0502020204030204" pitchFamily="34" charset="0"/>
              </a:rPr>
              <a:t>berkembang</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dengan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pesat</a:t>
            </a:r>
            <a:r>
              <a:rPr lang="en-US" sz="1300" dirty="0">
                <a:latin typeface="Calibri" panose="020F0502020204030204" pitchFamily="34" charset="0"/>
                <a:cs typeface="Calibri" panose="020F0502020204030204" pitchFamily="34" charset="0"/>
              </a:rPr>
              <a:t>. </a:t>
            </a:r>
            <a:endParaRPr lang="en-US" sz="1300" i="1" dirty="0">
              <a:latin typeface="Calibri" panose="020F050202020403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2D78BC89-E731-4495-A68A-607487D8479C}"/>
              </a:ext>
            </a:extLst>
          </p:cNvPr>
          <p:cNvSpPr txBox="1"/>
          <p:nvPr/>
        </p:nvSpPr>
        <p:spPr>
          <a:xfrm>
            <a:off x="6579090" y="2111457"/>
            <a:ext cx="2362200" cy="892552"/>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1990, </a:t>
            </a:r>
            <a:r>
              <a:rPr lang="en-US" sz="1300" dirty="0">
                <a:latin typeface="Calibri" panose="020F0502020204030204" pitchFamily="34" charset="0"/>
                <a:cs typeface="Calibri" panose="020F0502020204030204" pitchFamily="34" charset="0"/>
              </a:rPr>
              <a:t>ARPANET </a:t>
            </a:r>
            <a:r>
              <a:rPr lang="en-US" sz="1300" dirty="0" err="1">
                <a:latin typeface="Calibri" panose="020F0502020204030204" pitchFamily="34" charset="0"/>
                <a:cs typeface="Calibri" panose="020F0502020204030204" pitchFamily="34" charset="0"/>
              </a:rPr>
              <a:t>resmi</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ditutup</a:t>
            </a:r>
            <a:r>
              <a:rPr lang="en-US" sz="1300" dirty="0">
                <a:latin typeface="Calibri" panose="020F0502020204030204" pitchFamily="34" charset="0"/>
                <a:cs typeface="Calibri" panose="020F0502020204030204" pitchFamily="34" charset="0"/>
              </a:rPr>
              <a:t> dan </a:t>
            </a:r>
            <a:r>
              <a:rPr lang="en-US" sz="1300" dirty="0" err="1">
                <a:latin typeface="Calibri" panose="020F0502020204030204" pitchFamily="34" charset="0"/>
                <a:cs typeface="Calibri" panose="020F0502020204030204" pitchFamily="34" charset="0"/>
              </a:rPr>
              <a:t>digantikan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dengan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jaringan</a:t>
            </a:r>
            <a:r>
              <a:rPr lang="en-US" sz="1300" dirty="0">
                <a:latin typeface="Calibri" panose="020F0502020204030204" pitchFamily="34" charset="0"/>
                <a:cs typeface="Calibri" panose="020F0502020204030204" pitchFamily="34" charset="0"/>
              </a:rPr>
              <a:t> NSFNET </a:t>
            </a:r>
            <a:r>
              <a:rPr lang="en-US" sz="1300" dirty="0" err="1">
                <a:latin typeface="Calibri" panose="020F0502020204030204" pitchFamily="34" charset="0"/>
                <a:cs typeface="Calibri" panose="020F0502020204030204" pitchFamily="34" charset="0"/>
              </a:rPr>
              <a:t>dengan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kecepatan</a:t>
            </a:r>
            <a:r>
              <a:rPr lang="en-US" sz="1300" dirty="0">
                <a:latin typeface="Calibri" panose="020F0502020204030204" pitchFamily="34" charset="0"/>
                <a:cs typeface="Calibri" panose="020F0502020204030204" pitchFamily="34" charset="0"/>
              </a:rPr>
              <a:t> yang </a:t>
            </a:r>
            <a:r>
              <a:rPr lang="en-US" sz="1300" dirty="0" err="1">
                <a:latin typeface="Calibri" panose="020F0502020204030204" pitchFamily="34" charset="0"/>
                <a:cs typeface="Calibri" panose="020F0502020204030204" pitchFamily="34" charset="0"/>
              </a:rPr>
              <a:t>lebih</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memadai</a:t>
            </a:r>
            <a:r>
              <a:rPr lang="en-US" sz="1300" dirty="0">
                <a:latin typeface="Calibri" panose="020F0502020204030204" pitchFamily="34" charset="0"/>
                <a:cs typeface="Calibri" panose="020F0502020204030204" pitchFamily="34" charset="0"/>
              </a:rPr>
              <a:t>. </a:t>
            </a:r>
            <a:endParaRPr lang="en-US" sz="1300" i="1" dirty="0">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C4BD9499-2556-482D-BBF7-57B17441E732}"/>
              </a:ext>
            </a:extLst>
          </p:cNvPr>
          <p:cNvSpPr txBox="1"/>
          <p:nvPr/>
        </p:nvSpPr>
        <p:spPr>
          <a:xfrm>
            <a:off x="6602478" y="3084100"/>
            <a:ext cx="2362200" cy="692497"/>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1993, </a:t>
            </a:r>
            <a:r>
              <a:rPr lang="en-US" sz="1300" dirty="0" err="1">
                <a:latin typeface="Calibri" panose="020F0502020204030204" pitchFamily="34" charset="0"/>
                <a:cs typeface="Calibri" panose="020F0502020204030204" pitchFamily="34" charset="0"/>
              </a:rPr>
              <a:t>dikembangkan</a:t>
            </a:r>
            <a:r>
              <a:rPr lang="en-US" sz="1300" dirty="0">
                <a:latin typeface="Calibri" panose="020F0502020204030204" pitchFamily="34" charset="0"/>
                <a:cs typeface="Calibri" panose="020F0502020204030204" pitchFamily="34" charset="0"/>
              </a:rPr>
              <a:t> </a:t>
            </a:r>
            <a:r>
              <a:rPr lang="en-US" sz="1300" dirty="0" err="1">
                <a:latin typeface="Calibri" panose="020F0502020204030204" pitchFamily="34" charset="0"/>
                <a:cs typeface="Calibri" panose="020F0502020204030204" pitchFamily="34" charset="0"/>
              </a:rPr>
              <a:t>aplikasi</a:t>
            </a:r>
            <a:r>
              <a:rPr lang="en-US" sz="1300" dirty="0">
                <a:latin typeface="Calibri" panose="020F0502020204030204" pitchFamily="34" charset="0"/>
                <a:cs typeface="Calibri" panose="020F0502020204030204" pitchFamily="34" charset="0"/>
              </a:rPr>
              <a:t> </a:t>
            </a:r>
            <a:r>
              <a:rPr lang="en-US" sz="1300" i="1" dirty="0">
                <a:latin typeface="Calibri" panose="020F0502020204030204" pitchFamily="34" charset="0"/>
                <a:cs typeface="Calibri" panose="020F0502020204030204" pitchFamily="34" charset="0"/>
              </a:rPr>
              <a:t>browsing </a:t>
            </a:r>
            <a:r>
              <a:rPr lang="en-US" sz="1300" dirty="0">
                <a:latin typeface="Calibri" panose="020F0502020204030204" pitchFamily="34" charset="0"/>
                <a:cs typeface="Calibri" panose="020F0502020204030204" pitchFamily="34" charset="0"/>
              </a:rPr>
              <a:t>yang </a:t>
            </a:r>
            <a:r>
              <a:rPr lang="en-US" sz="1300" dirty="0" err="1">
                <a:latin typeface="Calibri" panose="020F0502020204030204" pitchFamily="34" charset="0"/>
                <a:cs typeface="Calibri" panose="020F0502020204030204" pitchFamily="34" charset="0"/>
              </a:rPr>
              <a:t>disebut</a:t>
            </a:r>
            <a:r>
              <a:rPr lang="en-US" sz="1300" dirty="0">
                <a:latin typeface="Calibri" panose="020F0502020204030204" pitchFamily="34" charset="0"/>
                <a:cs typeface="Calibri" panose="020F0502020204030204" pitchFamily="34" charset="0"/>
              </a:rPr>
              <a:t> Mosaic. </a:t>
            </a:r>
            <a:endParaRPr lang="en-US" sz="1300" i="1" dirty="0">
              <a:latin typeface="Calibri" panose="020F0502020204030204" pitchFamily="34" charset="0"/>
              <a:cs typeface="Calibri" panose="020F0502020204030204" pitchFamily="34" charset="0"/>
            </a:endParaRPr>
          </a:p>
        </p:txBody>
      </p:sp>
      <p:sp>
        <p:nvSpPr>
          <p:cNvPr id="40" name="TextBox 39">
            <a:extLst>
              <a:ext uri="{FF2B5EF4-FFF2-40B4-BE49-F238E27FC236}">
                <a16:creationId xmlns:a16="http://schemas.microsoft.com/office/drawing/2014/main" id="{FF29E366-D9D0-4FD8-997A-7586CE2435F7}"/>
              </a:ext>
            </a:extLst>
          </p:cNvPr>
          <p:cNvSpPr txBox="1"/>
          <p:nvPr/>
        </p:nvSpPr>
        <p:spPr>
          <a:xfrm>
            <a:off x="6617051" y="3840821"/>
            <a:ext cx="2362200" cy="692497"/>
          </a:xfrm>
          <a:prstGeom prst="rect">
            <a:avLst/>
          </a:prstGeom>
          <a:ln w="3175">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300" b="1" dirty="0" err="1">
                <a:latin typeface="Calibri" panose="020F0502020204030204" pitchFamily="34" charset="0"/>
                <a:cs typeface="Calibri" panose="020F0502020204030204" pitchFamily="34" charset="0"/>
              </a:rPr>
              <a:t>Tahun</a:t>
            </a:r>
            <a:r>
              <a:rPr lang="en-US" sz="1300" b="1" dirty="0">
                <a:latin typeface="Calibri" panose="020F0502020204030204" pitchFamily="34" charset="0"/>
                <a:cs typeface="Calibri" panose="020F0502020204030204" pitchFamily="34" charset="0"/>
              </a:rPr>
              <a:t> 1995, </a:t>
            </a:r>
            <a:r>
              <a:rPr lang="en-US" sz="1300" dirty="0" err="1">
                <a:latin typeface="Calibri" panose="020F0502020204030204" pitchFamily="34" charset="0"/>
                <a:cs typeface="Calibri" panose="020F0502020204030204" pitchFamily="34" charset="0"/>
              </a:rPr>
              <a:t>pengguna</a:t>
            </a:r>
            <a:r>
              <a:rPr lang="en-US" sz="1300" dirty="0">
                <a:latin typeface="Calibri" panose="020F0502020204030204" pitchFamily="34" charset="0"/>
                <a:cs typeface="Calibri" panose="020F0502020204030204" pitchFamily="34" charset="0"/>
              </a:rPr>
              <a:t> internet di Indonesia </a:t>
            </a:r>
            <a:r>
              <a:rPr lang="en-US" sz="1300" dirty="0" err="1">
                <a:latin typeface="Calibri" panose="020F0502020204030204" pitchFamily="34" charset="0"/>
                <a:cs typeface="Calibri" panose="020F0502020204030204" pitchFamily="34" charset="0"/>
              </a:rPr>
              <a:t>mencapai</a:t>
            </a:r>
            <a:r>
              <a:rPr lang="en-US" sz="1300" dirty="0">
                <a:latin typeface="Calibri" panose="020F0502020204030204" pitchFamily="34" charset="0"/>
                <a:cs typeface="Calibri" panose="020F0502020204030204" pitchFamily="34" charset="0"/>
              </a:rPr>
              <a:t> 10.000 orang.</a:t>
            </a:r>
            <a:endParaRPr lang="en-US" sz="1300" i="1"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372D4691-A333-46FC-ABEF-7CF97CC70C6F}"/>
              </a:ext>
            </a:extLst>
          </p:cNvPr>
          <p:cNvGrpSpPr/>
          <p:nvPr/>
        </p:nvGrpSpPr>
        <p:grpSpPr>
          <a:xfrm>
            <a:off x="3898728" y="643932"/>
            <a:ext cx="3295806" cy="2074885"/>
            <a:chOff x="3898728" y="643932"/>
            <a:chExt cx="3295806" cy="2074885"/>
          </a:xfrm>
        </p:grpSpPr>
        <p:pic>
          <p:nvPicPr>
            <p:cNvPr id="27" name="Picture 2" descr="Internet Social Media Network - Free image on Pixabay">
              <a:extLst>
                <a:ext uri="{FF2B5EF4-FFF2-40B4-BE49-F238E27FC236}">
                  <a16:creationId xmlns:a16="http://schemas.microsoft.com/office/drawing/2014/main" id="{CA8931F0-BBF3-433D-81B5-E5F5C95D2F0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8728" y="643932"/>
              <a:ext cx="1913618" cy="19136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1" name="TextBox 40">
              <a:extLst>
                <a:ext uri="{FF2B5EF4-FFF2-40B4-BE49-F238E27FC236}">
                  <a16:creationId xmlns:a16="http://schemas.microsoft.com/office/drawing/2014/main" id="{16D7BFC1-AF13-4775-BA03-F0EAEF85B55F}"/>
                </a:ext>
              </a:extLst>
            </p:cNvPr>
            <p:cNvSpPr txBox="1"/>
            <p:nvPr/>
          </p:nvSpPr>
          <p:spPr>
            <a:xfrm>
              <a:off x="4860909" y="2472596"/>
              <a:ext cx="2333625"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pixabay.com</a:t>
              </a:r>
            </a:p>
          </p:txBody>
        </p:sp>
      </p:grpSp>
      <p:sp>
        <p:nvSpPr>
          <p:cNvPr id="42" name="Arrow: Down 41">
            <a:extLst>
              <a:ext uri="{FF2B5EF4-FFF2-40B4-BE49-F238E27FC236}">
                <a16:creationId xmlns:a16="http://schemas.microsoft.com/office/drawing/2014/main" id="{BDCDD65D-FD8E-4955-B757-F2D19268C359}"/>
              </a:ext>
            </a:extLst>
          </p:cNvPr>
          <p:cNvSpPr/>
          <p:nvPr/>
        </p:nvSpPr>
        <p:spPr>
          <a:xfrm>
            <a:off x="1637785" y="2114550"/>
            <a:ext cx="152400" cy="200347"/>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3" name="Arrow: Down 42">
            <a:extLst>
              <a:ext uri="{FF2B5EF4-FFF2-40B4-BE49-F238E27FC236}">
                <a16:creationId xmlns:a16="http://schemas.microsoft.com/office/drawing/2014/main" id="{022CE18A-8F44-482D-A150-3B13A8458BF5}"/>
              </a:ext>
            </a:extLst>
          </p:cNvPr>
          <p:cNvSpPr/>
          <p:nvPr/>
        </p:nvSpPr>
        <p:spPr>
          <a:xfrm>
            <a:off x="1627977" y="3971603"/>
            <a:ext cx="152400" cy="20034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4" name="Arrow: Down 43">
            <a:extLst>
              <a:ext uri="{FF2B5EF4-FFF2-40B4-BE49-F238E27FC236}">
                <a16:creationId xmlns:a16="http://schemas.microsoft.com/office/drawing/2014/main" id="{E2FA32EC-9CDF-4D24-B918-7A11A79D5FF0}"/>
              </a:ext>
            </a:extLst>
          </p:cNvPr>
          <p:cNvSpPr/>
          <p:nvPr/>
        </p:nvSpPr>
        <p:spPr>
          <a:xfrm>
            <a:off x="4906601" y="3666803"/>
            <a:ext cx="152400" cy="200347"/>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5" name="Arrow: Down 44">
            <a:extLst>
              <a:ext uri="{FF2B5EF4-FFF2-40B4-BE49-F238E27FC236}">
                <a16:creationId xmlns:a16="http://schemas.microsoft.com/office/drawing/2014/main" id="{04FF15C2-F9DA-418A-9C35-3B0C34683384}"/>
              </a:ext>
            </a:extLst>
          </p:cNvPr>
          <p:cNvSpPr/>
          <p:nvPr/>
        </p:nvSpPr>
        <p:spPr>
          <a:xfrm>
            <a:off x="7696200" y="1152203"/>
            <a:ext cx="152400" cy="200347"/>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6" name="Arrow: Down 45">
            <a:extLst>
              <a:ext uri="{FF2B5EF4-FFF2-40B4-BE49-F238E27FC236}">
                <a16:creationId xmlns:a16="http://schemas.microsoft.com/office/drawing/2014/main" id="{8422ABA3-88A1-4A11-ADE3-FE11BD219C5F}"/>
              </a:ext>
            </a:extLst>
          </p:cNvPr>
          <p:cNvSpPr/>
          <p:nvPr/>
        </p:nvSpPr>
        <p:spPr>
          <a:xfrm>
            <a:off x="7696200" y="1990403"/>
            <a:ext cx="152400" cy="200347"/>
          </a:xfrm>
          <a:prstGeom prst="down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8" name="Arrow: Down 47">
            <a:extLst>
              <a:ext uri="{FF2B5EF4-FFF2-40B4-BE49-F238E27FC236}">
                <a16:creationId xmlns:a16="http://schemas.microsoft.com/office/drawing/2014/main" id="{BF08936B-FEA0-4A39-A8BF-35AA3682C4ED}"/>
              </a:ext>
            </a:extLst>
          </p:cNvPr>
          <p:cNvSpPr/>
          <p:nvPr/>
        </p:nvSpPr>
        <p:spPr>
          <a:xfrm>
            <a:off x="7696200" y="2952750"/>
            <a:ext cx="152400" cy="200347"/>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sp>
        <p:nvSpPr>
          <p:cNvPr id="49" name="Arrow: Down 48">
            <a:extLst>
              <a:ext uri="{FF2B5EF4-FFF2-40B4-BE49-F238E27FC236}">
                <a16:creationId xmlns:a16="http://schemas.microsoft.com/office/drawing/2014/main" id="{886E4E51-F6CB-4BDB-B396-4E3A30D8B08D}"/>
              </a:ext>
            </a:extLst>
          </p:cNvPr>
          <p:cNvSpPr/>
          <p:nvPr/>
        </p:nvSpPr>
        <p:spPr>
          <a:xfrm>
            <a:off x="7696200" y="3638550"/>
            <a:ext cx="152400" cy="200347"/>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ID" sz="1300">
              <a:latin typeface="Calibri" panose="020F0502020204030204" pitchFamily="34" charset="0"/>
              <a:cs typeface="Calibri" panose="020F0502020204030204" pitchFamily="34" charset="0"/>
            </a:endParaRPr>
          </a:p>
        </p:txBody>
      </p:sp>
      <p:grpSp>
        <p:nvGrpSpPr>
          <p:cNvPr id="32" name="Group 31"/>
          <p:cNvGrpSpPr/>
          <p:nvPr/>
        </p:nvGrpSpPr>
        <p:grpSpPr>
          <a:xfrm>
            <a:off x="183014" y="49530"/>
            <a:ext cx="5950052" cy="525694"/>
            <a:chOff x="1550060" y="1069222"/>
            <a:chExt cx="2425810" cy="525694"/>
          </a:xfrm>
        </p:grpSpPr>
        <p:sp>
          <p:nvSpPr>
            <p:cNvPr id="47" name="Rectangle 46"/>
            <p:cNvSpPr/>
            <p:nvPr/>
          </p:nvSpPr>
          <p:spPr>
            <a:xfrm>
              <a:off x="1569285" y="1069222"/>
              <a:ext cx="2406585" cy="523220"/>
            </a:xfrm>
            <a:prstGeom prst="rect">
              <a:avLst/>
            </a:prstGeom>
          </p:spPr>
          <p:txBody>
            <a:bodyPr wrap="none">
              <a:spAutoFit/>
            </a:bodyPr>
            <a:lstStyle/>
            <a:p>
              <a:r>
                <a:rPr lang="en-US" sz="2800" b="1" dirty="0">
                  <a:solidFill>
                    <a:srgbClr val="FF0000"/>
                  </a:solidFill>
                  <a:latin typeface="Calibri" panose="020F0502020204030204" pitchFamily="34" charset="0"/>
                </a:rPr>
                <a:t>2. </a:t>
              </a:r>
              <a:r>
                <a:rPr lang="en-US" sz="2800" b="1" dirty="0" err="1">
                  <a:solidFill>
                    <a:srgbClr val="FF0000"/>
                  </a:solidFill>
                  <a:latin typeface="Calibri" panose="020F0502020204030204" pitchFamily="34" charset="0"/>
                </a:rPr>
                <a:t>Sejarah</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dan</a:t>
              </a:r>
              <a:r>
                <a:rPr lang="en-US" sz="2800" b="1" dirty="0">
                  <a:solidFill>
                    <a:srgbClr val="FF0000"/>
                  </a:solidFill>
                  <a:latin typeface="Calibri" panose="020F0502020204030204" pitchFamily="34" charset="0"/>
                </a:rPr>
                <a:t> </a:t>
              </a:r>
              <a:r>
                <a:rPr lang="en-US" sz="2800" b="1" dirty="0" err="1">
                  <a:solidFill>
                    <a:srgbClr val="FF0000"/>
                  </a:solidFill>
                  <a:latin typeface="Calibri" panose="020F0502020204030204" pitchFamily="34" charset="0"/>
                </a:rPr>
                <a:t>Perkembangan</a:t>
              </a:r>
              <a:r>
                <a:rPr lang="en-US" sz="2800" b="1" dirty="0">
                  <a:solidFill>
                    <a:srgbClr val="FF0000"/>
                  </a:solidFill>
                  <a:latin typeface="Calibri" panose="020F0502020204030204" pitchFamily="34" charset="0"/>
                </a:rPr>
                <a:t> Internet</a:t>
              </a:r>
            </a:p>
          </p:txBody>
        </p:sp>
        <p:cxnSp>
          <p:nvCxnSpPr>
            <p:cNvPr id="50" name="Straight Connector 49"/>
            <p:cNvCxnSpPr>
              <a:cxnSpLocks/>
            </p:cNvCxnSpPr>
            <p:nvPr/>
          </p:nvCxnSpPr>
          <p:spPr>
            <a:xfrm>
              <a:off x="1550060" y="1594916"/>
              <a:ext cx="242581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394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up)">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500"/>
                                        <p:tgtEl>
                                          <p:spTgt spid="3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up)">
                                      <p:cBhvr>
                                        <p:cTn id="47" dur="500"/>
                                        <p:tgtEl>
                                          <p:spTgt spid="3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up)">
                                      <p:cBhvr>
                                        <p:cTn id="63" dur="500"/>
                                        <p:tgtEl>
                                          <p:spTgt spid="3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500"/>
                                        <p:tgtEl>
                                          <p:spTgt spid="3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childTnLst>
                          </p:cTn>
                        </p:par>
                        <p:par>
                          <p:cTn id="76" fill="hold">
                            <p:stCondLst>
                              <p:cond delay="9000"/>
                            </p:stCondLst>
                            <p:childTnLst>
                              <p:par>
                                <p:cTn id="77" presetID="2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up)">
                                      <p:cBhvr>
                                        <p:cTn id="79" dur="500"/>
                                        <p:tgtEl>
                                          <p:spTgt spid="3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childTnLst>
                          </p:cTn>
                        </p:par>
                        <p:par>
                          <p:cTn id="84" fill="hold">
                            <p:stCondLst>
                              <p:cond delay="10000"/>
                            </p:stCondLst>
                            <p:childTnLst>
                              <p:par>
                                <p:cTn id="85" presetID="22" presetClass="entr" presetSubtype="1"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up)">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3" grpId="0" animBg="1"/>
      <p:bldP spid="35" grpId="0" animBg="1"/>
      <p:bldP spid="37" grpId="0" animBg="1"/>
      <p:bldP spid="38" grpId="0" animBg="1"/>
      <p:bldP spid="39" grpId="0" animBg="1"/>
      <p:bldP spid="40" grpId="0" animBg="1"/>
      <p:bldP spid="42" grpId="0" animBg="1"/>
      <p:bldP spid="43" grpId="0" animBg="1"/>
      <p:bldP spid="44" grpId="0" animBg="1"/>
      <p:bldP spid="45" grpId="0" animBg="1"/>
      <p:bldP spid="46" grpId="0" animBg="1"/>
      <p:bldP spid="48" grpId="0" animBg="1"/>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1BC3354-ABAB-4007-BE2E-452612F8A914}"/>
              </a:ext>
            </a:extLst>
          </p:cNvPr>
          <p:cNvSpPr txBox="1"/>
          <p:nvPr/>
        </p:nvSpPr>
        <p:spPr>
          <a:xfrm>
            <a:off x="533400" y="438150"/>
            <a:ext cx="7924800" cy="923330"/>
          </a:xfrm>
          <a:prstGeom prst="rect">
            <a:avLst/>
          </a:prstGeom>
          <a:ln w="12700">
            <a:no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
            </a:pPr>
            <a:r>
              <a:rPr lang="en-US" dirty="0" err="1">
                <a:latin typeface="Calibri" panose="020F0502020204030204" pitchFamily="34" charset="0"/>
                <a:cs typeface="Calibri" panose="020F0502020204030204" pitchFamily="34" charset="0"/>
              </a:rPr>
              <a:t>Berdasarkan</a:t>
            </a:r>
            <a:r>
              <a:rPr lang="en-US" dirty="0">
                <a:latin typeface="Calibri" panose="020F0502020204030204" pitchFamily="34" charset="0"/>
                <a:cs typeface="Calibri" panose="020F0502020204030204" pitchFamily="34" charset="0"/>
              </a:rPr>
              <a:t> data yang </a:t>
            </a:r>
            <a:r>
              <a:rPr lang="en-US" dirty="0" err="1">
                <a:latin typeface="Calibri" panose="020F0502020204030204" pitchFamily="34" charset="0"/>
                <a:cs typeface="Calibri" panose="020F0502020204030204" pitchFamily="34" charset="0"/>
              </a:rPr>
              <a:t>dikeluarkan</a:t>
            </a:r>
            <a:r>
              <a:rPr lang="en-US" dirty="0">
                <a:latin typeface="Calibri" panose="020F0502020204030204" pitchFamily="34" charset="0"/>
                <a:cs typeface="Calibri" panose="020F0502020204030204" pitchFamily="34" charset="0"/>
              </a:rPr>
              <a:t> oleh </a:t>
            </a:r>
            <a:r>
              <a:rPr lang="en-US" i="1" dirty="0">
                <a:latin typeface="Calibri" panose="020F0502020204030204" pitchFamily="34" charset="0"/>
                <a:cs typeface="Calibri" panose="020F0502020204030204" pitchFamily="34" charset="0"/>
              </a:rPr>
              <a:t>Internet World Statistic </a:t>
            </a:r>
            <a:r>
              <a:rPr lang="en-US" dirty="0">
                <a:latin typeface="Calibri" panose="020F0502020204030204" pitchFamily="34" charset="0"/>
                <a:cs typeface="Calibri" panose="020F0502020204030204" pitchFamily="34" charset="0"/>
              </a:rPr>
              <a:t>per </a:t>
            </a:r>
            <a:r>
              <a:rPr lang="en-US" dirty="0" err="1">
                <a:latin typeface="Calibri" panose="020F0502020204030204" pitchFamily="34" charset="0"/>
                <a:cs typeface="Calibri" panose="020F0502020204030204" pitchFamily="34" charset="0"/>
              </a:rPr>
              <a:t>tanggal</a:t>
            </a:r>
            <a:r>
              <a:rPr lang="en-US" dirty="0">
                <a:latin typeface="Calibri" panose="020F0502020204030204" pitchFamily="34" charset="0"/>
                <a:cs typeface="Calibri" panose="020F0502020204030204" pitchFamily="34" charset="0"/>
              </a:rPr>
              <a:t> 30 </a:t>
            </a:r>
            <a:r>
              <a:rPr lang="en-US" dirty="0" err="1">
                <a:latin typeface="Calibri" panose="020F0502020204030204" pitchFamily="34" charset="0"/>
                <a:cs typeface="Calibri" panose="020F0502020204030204" pitchFamily="34" charset="0"/>
              </a:rPr>
              <a:t>Juni</a:t>
            </a:r>
            <a:r>
              <a:rPr lang="en-US" dirty="0">
                <a:latin typeface="Calibri" panose="020F0502020204030204" pitchFamily="34" charset="0"/>
                <a:cs typeface="Calibri" panose="020F0502020204030204" pitchFamily="34" charset="0"/>
              </a:rPr>
              <a:t> 2019, </a:t>
            </a:r>
            <a:r>
              <a:rPr lang="en-US" dirty="0" err="1">
                <a:latin typeface="Calibri" panose="020F0502020204030204" pitchFamily="34" charset="0"/>
                <a:cs typeface="Calibri" panose="020F0502020204030204" pitchFamily="34" charset="0"/>
              </a:rPr>
              <a:t>jumlah</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pengguna</a:t>
            </a:r>
            <a:r>
              <a:rPr lang="en-US" dirty="0">
                <a:latin typeface="Calibri" panose="020F0502020204030204" pitchFamily="34" charset="0"/>
                <a:cs typeface="Calibri" panose="020F0502020204030204" pitchFamily="34" charset="0"/>
              </a:rPr>
              <a:t> internet di Indonesia </a:t>
            </a:r>
            <a:r>
              <a:rPr lang="en-US" dirty="0" err="1">
                <a:latin typeface="Calibri" panose="020F0502020204030204" pitchFamily="34" charset="0"/>
                <a:cs typeface="Calibri" panose="020F0502020204030204" pitchFamily="34" charset="0"/>
              </a:rPr>
              <a:t>telah</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mencapai</a:t>
            </a:r>
            <a:r>
              <a:rPr lang="en-US" dirty="0">
                <a:latin typeface="Calibri" panose="020F0502020204030204" pitchFamily="34" charset="0"/>
                <a:cs typeface="Calibri" panose="020F0502020204030204" pitchFamily="34" charset="0"/>
              </a:rPr>
              <a:t> 143 </a:t>
            </a:r>
            <a:r>
              <a:rPr lang="en-US" dirty="0" err="1">
                <a:latin typeface="Calibri" panose="020F0502020204030204" pitchFamily="34" charset="0"/>
                <a:cs typeface="Calibri" panose="020F0502020204030204" pitchFamily="34" charset="0"/>
              </a:rPr>
              <a:t>juta</a:t>
            </a:r>
            <a:r>
              <a:rPr lang="en-US" dirty="0">
                <a:latin typeface="Calibri" panose="020F0502020204030204" pitchFamily="34" charset="0"/>
                <a:cs typeface="Calibri" panose="020F0502020204030204" pitchFamily="34" charset="0"/>
              </a:rPr>
              <a:t> orang, dan </a:t>
            </a:r>
            <a:r>
              <a:rPr lang="en-US" dirty="0" err="1">
                <a:latin typeface="Calibri" panose="020F0502020204030204" pitchFamily="34" charset="0"/>
                <a:cs typeface="Calibri" panose="020F0502020204030204" pitchFamily="34" charset="0"/>
              </a:rPr>
              <a:t>terus</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meningkat</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setiap</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tahunnya</a:t>
            </a:r>
            <a:r>
              <a:rPr lang="en-US" dirty="0">
                <a:latin typeface="Calibri" panose="020F0502020204030204" pitchFamily="34" charset="0"/>
                <a:cs typeface="Calibri" panose="020F0502020204030204" pitchFamily="34" charset="0"/>
              </a:rPr>
              <a:t>.  </a:t>
            </a:r>
          </a:p>
        </p:txBody>
      </p:sp>
      <p:sp>
        <p:nvSpPr>
          <p:cNvPr id="13" name="TextBox 12">
            <a:extLst>
              <a:ext uri="{FF2B5EF4-FFF2-40B4-BE49-F238E27FC236}">
                <a16:creationId xmlns:a16="http://schemas.microsoft.com/office/drawing/2014/main" id="{EEF84981-9933-474A-9583-DBD9658F4D35}"/>
              </a:ext>
            </a:extLst>
          </p:cNvPr>
          <p:cNvSpPr txBox="1"/>
          <p:nvPr/>
        </p:nvSpPr>
        <p:spPr>
          <a:xfrm>
            <a:off x="4878359" y="1405861"/>
            <a:ext cx="3579841" cy="2862322"/>
          </a:xfrm>
          <a:prstGeom prst="rect">
            <a:avLst/>
          </a:prstGeom>
          <a:noFill/>
        </p:spPr>
        <p:txBody>
          <a:bodyPr wrap="square" rtlCol="0">
            <a:spAutoFit/>
          </a:bodyPr>
          <a:lstStyle/>
          <a:p>
            <a:pPr marL="285750" indent="-285750">
              <a:buFont typeface="Wingdings" panose="05000000000000000000" pitchFamily="2" charset="2"/>
              <a:buChar char="§"/>
            </a:pPr>
            <a:r>
              <a:rPr lang="en-US" dirty="0" err="1">
                <a:latin typeface="Calibri" panose="020F0502020204030204" pitchFamily="34" charset="0"/>
                <a:cs typeface="Calibri" panose="020F0502020204030204" pitchFamily="34" charset="0"/>
              </a:rPr>
              <a:t>Perkembangan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teknologi</a:t>
            </a:r>
            <a:r>
              <a:rPr lang="en-US" dirty="0">
                <a:latin typeface="Calibri" panose="020F0502020204030204" pitchFamily="34" charset="0"/>
                <a:cs typeface="Calibri" panose="020F0502020204030204" pitchFamily="34" charset="0"/>
              </a:rPr>
              <a:t> internet juga </a:t>
            </a:r>
            <a:r>
              <a:rPr lang="en-US" dirty="0" err="1">
                <a:latin typeface="Calibri" panose="020F0502020204030204" pitchFamily="34" charset="0"/>
                <a:cs typeface="Calibri" panose="020F0502020204030204" pitchFamily="34" charset="0"/>
              </a:rPr>
              <a:t>ditandai</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dengan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perkembangan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aplikasi-aplikasi</a:t>
            </a:r>
            <a:r>
              <a:rPr lang="en-US" dirty="0">
                <a:latin typeface="Calibri" panose="020F0502020204030204" pitchFamily="34" charset="0"/>
                <a:cs typeface="Calibri" panose="020F0502020204030204" pitchFamily="34" charset="0"/>
              </a:rPr>
              <a:t> internet yang </a:t>
            </a:r>
            <a:r>
              <a:rPr lang="en-US" dirty="0" err="1">
                <a:latin typeface="Calibri" panose="020F0502020204030204" pitchFamily="34" charset="0"/>
                <a:cs typeface="Calibri" panose="020F0502020204030204" pitchFamily="34" charset="0"/>
              </a:rPr>
              <a:t>ada</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Beberapa</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aplikasi</a:t>
            </a:r>
            <a:r>
              <a:rPr lang="en-US" dirty="0">
                <a:latin typeface="Calibri" panose="020F0502020204030204" pitchFamily="34" charset="0"/>
                <a:cs typeface="Calibri" panose="020F0502020204030204" pitchFamily="34" charset="0"/>
              </a:rPr>
              <a:t> internet </a:t>
            </a:r>
            <a:r>
              <a:rPr lang="en-US" dirty="0" err="1">
                <a:latin typeface="Calibri" panose="020F0502020204030204" pitchFamily="34" charset="0"/>
                <a:cs typeface="Calibri" panose="020F0502020204030204" pitchFamily="34" charset="0"/>
              </a:rPr>
              <a:t>seperti</a:t>
            </a:r>
            <a:r>
              <a:rPr lang="en-US" dirty="0">
                <a:latin typeface="Calibri" panose="020F0502020204030204" pitchFamily="34" charset="0"/>
                <a:cs typeface="Calibri" panose="020F0502020204030204" pitchFamily="34" charset="0"/>
              </a:rPr>
              <a:t>, </a:t>
            </a:r>
            <a:r>
              <a:rPr lang="en-US" i="1" dirty="0">
                <a:latin typeface="Calibri" panose="020F0502020204030204" pitchFamily="34" charset="0"/>
                <a:cs typeface="Calibri" panose="020F0502020204030204" pitchFamily="34" charset="0"/>
              </a:rPr>
              <a:t>World Wide Web (www), E-mail, Mailing List </a:t>
            </a:r>
            <a:r>
              <a:rPr lang="en-US" dirty="0">
                <a:latin typeface="Calibri" panose="020F0502020204030204" pitchFamily="34" charset="0"/>
                <a:cs typeface="Calibri" panose="020F0502020204030204" pitchFamily="34" charset="0"/>
              </a:rPr>
              <a:t>(</a:t>
            </a:r>
            <a:r>
              <a:rPr lang="en-US" dirty="0" err="1">
                <a:latin typeface="Calibri" panose="020F0502020204030204" pitchFamily="34" charset="0"/>
                <a:cs typeface="Calibri" panose="020F0502020204030204" pitchFamily="34" charset="0"/>
              </a:rPr>
              <a:t>milis</a:t>
            </a:r>
            <a:r>
              <a:rPr lang="en-US" dirty="0">
                <a:latin typeface="Calibri" panose="020F0502020204030204" pitchFamily="34" charset="0"/>
                <a:cs typeface="Calibri" panose="020F0502020204030204" pitchFamily="34" charset="0"/>
              </a:rPr>
              <a:t>) dan </a:t>
            </a:r>
            <a:r>
              <a:rPr lang="en-US" i="1" dirty="0">
                <a:latin typeface="Calibri" panose="020F0502020204030204" pitchFamily="34" charset="0"/>
                <a:cs typeface="Calibri" panose="020F0502020204030204" pitchFamily="34" charset="0"/>
              </a:rPr>
              <a:t>Blog, </a:t>
            </a:r>
            <a:r>
              <a:rPr lang="en-US" dirty="0" err="1">
                <a:latin typeface="Calibri" panose="020F0502020204030204" pitchFamily="34" charset="0"/>
                <a:cs typeface="Calibri" panose="020F0502020204030204" pitchFamily="34" charset="0"/>
              </a:rPr>
              <a:t>tetap</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digunakan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tetapi</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mengalami</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kemajuan</a:t>
            </a:r>
            <a:r>
              <a:rPr lang="en-US" dirty="0">
                <a:latin typeface="Calibri" panose="020F0502020204030204" pitchFamily="34" charset="0"/>
                <a:cs typeface="Calibri" panose="020F0502020204030204" pitchFamily="34" charset="0"/>
              </a:rPr>
              <a:t> yang </a:t>
            </a:r>
            <a:r>
              <a:rPr lang="en-US" dirty="0" err="1">
                <a:latin typeface="Calibri" panose="020F0502020204030204" pitchFamily="34" charset="0"/>
                <a:cs typeface="Calibri" panose="020F0502020204030204" pitchFamily="34" charset="0"/>
              </a:rPr>
              <a:t>lebih</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baik</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dibanding</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pendahulunya</a:t>
            </a:r>
            <a:r>
              <a:rPr lang="en-US" dirty="0">
                <a:latin typeface="Calibri" panose="020F0502020204030204" pitchFamily="34" charset="0"/>
                <a:cs typeface="Calibri" panose="020F0502020204030204" pitchFamily="34" charset="0"/>
              </a:rPr>
              <a:t>. </a:t>
            </a:r>
            <a:endParaRPr lang="en-ID" i="1"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767A47FF-248C-4755-89D9-BB580C2F13C8}"/>
              </a:ext>
            </a:extLst>
          </p:cNvPr>
          <p:cNvGrpSpPr/>
          <p:nvPr/>
        </p:nvGrpSpPr>
        <p:grpSpPr>
          <a:xfrm>
            <a:off x="777953" y="1435439"/>
            <a:ext cx="3699918" cy="2845303"/>
            <a:chOff x="854153" y="1762453"/>
            <a:chExt cx="3699918" cy="2845303"/>
          </a:xfrm>
        </p:grpSpPr>
        <p:pic>
          <p:nvPicPr>
            <p:cNvPr id="14" name="Picture 2">
              <a:extLst>
                <a:ext uri="{FF2B5EF4-FFF2-40B4-BE49-F238E27FC236}">
                  <a16:creationId xmlns:a16="http://schemas.microsoft.com/office/drawing/2014/main" id="{950714F9-E58E-495B-9997-FFE3EF26EB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153" y="1762453"/>
              <a:ext cx="3699918" cy="2588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ED4BC43E-9844-439D-BFFA-0FFE12376D8E}"/>
                </a:ext>
              </a:extLst>
            </p:cNvPr>
            <p:cNvSpPr txBox="1"/>
            <p:nvPr/>
          </p:nvSpPr>
          <p:spPr>
            <a:xfrm>
              <a:off x="854153" y="4361535"/>
              <a:ext cx="2333625"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commons.wikimedia.org</a:t>
              </a:r>
            </a:p>
          </p:txBody>
        </p:sp>
      </p:grpSp>
    </p:spTree>
    <p:extLst>
      <p:ext uri="{BB962C8B-B14F-4D97-AF65-F5344CB8AC3E}">
        <p14:creationId xmlns:p14="http://schemas.microsoft.com/office/powerpoint/2010/main" val="331062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613D5D1-4274-4342-8B7C-DFCDB48257F1}"/>
              </a:ext>
            </a:extLst>
          </p:cNvPr>
          <p:cNvSpPr/>
          <p:nvPr/>
        </p:nvSpPr>
        <p:spPr>
          <a:xfrm>
            <a:off x="228600" y="875131"/>
            <a:ext cx="4476725" cy="3505200"/>
          </a:xfrm>
          <a:prstGeom prst="rect">
            <a:avLst/>
          </a:prstGeom>
          <a:ln>
            <a:noFill/>
            <a:prstDash val="dash"/>
          </a:ln>
        </p:spPr>
        <p:style>
          <a:lnRef idx="2">
            <a:schemeClr val="accent6"/>
          </a:lnRef>
          <a:fillRef idx="1">
            <a:schemeClr val="lt1"/>
          </a:fillRef>
          <a:effectRef idx="0">
            <a:schemeClr val="accent6"/>
          </a:effectRef>
          <a:fontRef idx="minor">
            <a:schemeClr val="dk1"/>
          </a:fontRef>
        </p:style>
        <p:txBody>
          <a:bodyPr rtlCol="0" anchor="t"/>
          <a:lstStyle/>
          <a:p>
            <a:pPr marL="285750" indent="-285750">
              <a:buFont typeface="Wingdings" panose="05000000000000000000" pitchFamily="2" charset="2"/>
              <a:buChar char="§"/>
            </a:pPr>
            <a:r>
              <a:rPr lang="en-US" b="1" dirty="0" err="1">
                <a:latin typeface="Calibri" panose="020F0502020204030204" pitchFamily="34" charset="0"/>
              </a:rPr>
              <a:t>Jaringan</a:t>
            </a:r>
            <a:r>
              <a:rPr lang="en-US" b="1" dirty="0">
                <a:latin typeface="Calibri" panose="020F0502020204030204" pitchFamily="34" charset="0"/>
              </a:rPr>
              <a:t> </a:t>
            </a:r>
            <a:r>
              <a:rPr lang="en-US" b="1" dirty="0" err="1">
                <a:latin typeface="Calibri" panose="020F0502020204030204" pitchFamily="34" charset="0"/>
              </a:rPr>
              <a:t>Komputer</a:t>
            </a:r>
            <a:r>
              <a:rPr lang="en-US" dirty="0">
                <a:latin typeface="Calibri" panose="020F0502020204030204" pitchFamily="34" charset="0"/>
              </a:rPr>
              <a:t>, </a:t>
            </a:r>
            <a:r>
              <a:rPr lang="en-US" dirty="0" err="1">
                <a:latin typeface="Calibri" panose="020F0502020204030204" pitchFamily="34" charset="0"/>
              </a:rPr>
              <a:t>merupakan</a:t>
            </a:r>
            <a:r>
              <a:rPr lang="en-US" dirty="0">
                <a:latin typeface="Calibri" panose="020F0502020204030204" pitchFamily="34" charset="0"/>
              </a:rPr>
              <a:t> </a:t>
            </a:r>
            <a:r>
              <a:rPr lang="en-US" dirty="0" err="1">
                <a:latin typeface="Calibri" panose="020F0502020204030204" pitchFamily="34" charset="0"/>
              </a:rPr>
              <a:t>kumpulan</a:t>
            </a:r>
            <a:r>
              <a:rPr lang="en-US" dirty="0">
                <a:latin typeface="Calibri" panose="020F0502020204030204" pitchFamily="34" charset="0"/>
              </a:rPr>
              <a:t> </a:t>
            </a:r>
            <a:r>
              <a:rPr lang="en-US" dirty="0" err="1">
                <a:latin typeface="Calibri" panose="020F0502020204030204" pitchFamily="34" charset="0"/>
              </a:rPr>
              <a:t>komputer-komputer</a:t>
            </a:r>
            <a:r>
              <a:rPr lang="en-US" dirty="0">
                <a:latin typeface="Calibri" panose="020F0502020204030204" pitchFamily="34" charset="0"/>
              </a:rPr>
              <a:t> yang </a:t>
            </a:r>
            <a:r>
              <a:rPr lang="en-US" dirty="0" err="1">
                <a:latin typeface="Calibri" panose="020F0502020204030204" pitchFamily="34" charset="0"/>
              </a:rPr>
              <a:t>saling</a:t>
            </a:r>
            <a:r>
              <a:rPr lang="en-US" dirty="0">
                <a:latin typeface="Calibri" panose="020F0502020204030204" pitchFamily="34" charset="0"/>
              </a:rPr>
              <a:t> </a:t>
            </a:r>
            <a:r>
              <a:rPr lang="en-US" dirty="0" err="1">
                <a:latin typeface="Calibri" panose="020F0502020204030204" pitchFamily="34" charset="0"/>
              </a:rPr>
              <a:t>terhubung</a:t>
            </a:r>
            <a:r>
              <a:rPr lang="en-US" dirty="0">
                <a:latin typeface="Calibri" panose="020F0502020204030204" pitchFamily="34" charset="0"/>
              </a:rPr>
              <a:t> </a:t>
            </a:r>
            <a:r>
              <a:rPr lang="en-US" dirty="0" err="1">
                <a:latin typeface="Calibri" panose="020F0502020204030204" pitchFamily="34" charset="0"/>
              </a:rPr>
              <a:t>satu</a:t>
            </a:r>
            <a:r>
              <a:rPr lang="en-US" dirty="0">
                <a:latin typeface="Calibri" panose="020F0502020204030204" pitchFamily="34" charset="0"/>
              </a:rPr>
              <a:t> </a:t>
            </a:r>
            <a:r>
              <a:rPr lang="en-US" dirty="0" err="1">
                <a:latin typeface="Calibri" panose="020F0502020204030204" pitchFamily="34" charset="0"/>
              </a:rPr>
              <a:t>dengan</a:t>
            </a:r>
            <a:r>
              <a:rPr lang="en-US" dirty="0">
                <a:latin typeface="Calibri" panose="020F0502020204030204" pitchFamily="34" charset="0"/>
              </a:rPr>
              <a:t> yang </a:t>
            </a:r>
            <a:r>
              <a:rPr lang="en-US" dirty="0" err="1">
                <a:latin typeface="Calibri" panose="020F0502020204030204" pitchFamily="34" charset="0"/>
              </a:rPr>
              <a:t>lainnya</a:t>
            </a:r>
            <a:r>
              <a:rPr lang="en-US" dirty="0">
                <a:latin typeface="Calibri" panose="020F0502020204030204" pitchFamily="34" charset="0"/>
              </a:rPr>
              <a:t>.  </a:t>
            </a:r>
            <a:r>
              <a:rPr lang="en-US" dirty="0" err="1">
                <a:latin typeface="Calibri" panose="020F0502020204030204" pitchFamily="34" charset="0"/>
              </a:rPr>
              <a:t>Dalam</a:t>
            </a:r>
            <a:r>
              <a:rPr lang="en-US" dirty="0">
                <a:latin typeface="Calibri" panose="020F0502020204030204" pitchFamily="34" charset="0"/>
              </a:rPr>
              <a:t> </a:t>
            </a:r>
            <a:r>
              <a:rPr lang="en-US" dirty="0" err="1">
                <a:latin typeface="Calibri" panose="020F0502020204030204" pitchFamily="34" charset="0"/>
              </a:rPr>
              <a:t>jaringan</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a:t>
            </a:r>
            <a:r>
              <a:rPr lang="en-US" dirty="0" err="1">
                <a:latin typeface="Calibri" panose="020F0502020204030204" pitchFamily="34" charset="0"/>
              </a:rPr>
              <a:t>terdapat</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server dan </a:t>
            </a:r>
            <a:r>
              <a:rPr lang="en-US" dirty="0" err="1">
                <a:latin typeface="Calibri" panose="020F0502020204030204" pitchFamily="34" charset="0"/>
              </a:rPr>
              <a:t>beberapa</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a:t>
            </a:r>
            <a:r>
              <a:rPr lang="en-US" dirty="0" err="1">
                <a:latin typeface="Calibri" panose="020F0502020204030204" pitchFamily="34" charset="0"/>
              </a:rPr>
              <a:t>klien</a:t>
            </a:r>
            <a:r>
              <a:rPr lang="en-US" dirty="0">
                <a:latin typeface="Calibri" panose="020F0502020204030204" pitchFamily="34" charset="0"/>
              </a:rPr>
              <a:t>. </a:t>
            </a:r>
          </a:p>
          <a:p>
            <a:pPr marL="285750" indent="-285750">
              <a:buFont typeface="Wingdings" panose="05000000000000000000" pitchFamily="2" charset="2"/>
              <a:buChar char="§"/>
            </a:pPr>
            <a:r>
              <a:rPr lang="en-US" b="1" dirty="0" err="1">
                <a:latin typeface="Calibri" panose="020F0502020204030204" pitchFamily="34" charset="0"/>
              </a:rPr>
              <a:t>Komputer</a:t>
            </a:r>
            <a:r>
              <a:rPr lang="en-US" b="1" dirty="0">
                <a:latin typeface="Calibri" panose="020F0502020204030204" pitchFamily="34" charset="0"/>
              </a:rPr>
              <a:t> Server </a:t>
            </a:r>
            <a:r>
              <a:rPr lang="en-US" dirty="0" err="1">
                <a:latin typeface="Calibri" panose="020F0502020204030204" pitchFamily="34" charset="0"/>
              </a:rPr>
              <a:t>berfungsi</a:t>
            </a:r>
            <a:r>
              <a:rPr lang="en-US" dirty="0">
                <a:latin typeface="Calibri" panose="020F0502020204030204" pitchFamily="34" charset="0"/>
              </a:rPr>
              <a:t> </a:t>
            </a:r>
            <a:r>
              <a:rPr lang="en-US" dirty="0" err="1">
                <a:latin typeface="Calibri" panose="020F0502020204030204" pitchFamily="34" charset="0"/>
              </a:rPr>
              <a:t>untuk</a:t>
            </a:r>
            <a:r>
              <a:rPr lang="en-US" dirty="0">
                <a:latin typeface="Calibri" panose="020F0502020204030204" pitchFamily="34" charset="0"/>
              </a:rPr>
              <a:t> </a:t>
            </a:r>
            <a:r>
              <a:rPr lang="en-US" dirty="0" err="1">
                <a:latin typeface="Calibri" panose="020F0502020204030204" pitchFamily="34" charset="0"/>
              </a:rPr>
              <a:t>mengatur</a:t>
            </a:r>
            <a:r>
              <a:rPr lang="en-US" dirty="0">
                <a:latin typeface="Calibri" panose="020F0502020204030204" pitchFamily="34" charset="0"/>
              </a:rPr>
              <a:t> </a:t>
            </a:r>
            <a:r>
              <a:rPr lang="en-US" dirty="0" err="1">
                <a:latin typeface="Calibri" panose="020F0502020204030204" pitchFamily="34" charset="0"/>
              </a:rPr>
              <a:t>aliran</a:t>
            </a:r>
            <a:r>
              <a:rPr lang="en-US" dirty="0">
                <a:latin typeface="Calibri" panose="020F0502020204030204" pitchFamily="34" charset="0"/>
              </a:rPr>
              <a:t> data </a:t>
            </a:r>
            <a:r>
              <a:rPr lang="en-US" dirty="0" err="1">
                <a:latin typeface="Calibri" panose="020F0502020204030204" pitchFamily="34" charset="0"/>
              </a:rPr>
              <a:t>dalam</a:t>
            </a:r>
            <a:r>
              <a:rPr lang="en-US" dirty="0">
                <a:latin typeface="Calibri" panose="020F0502020204030204" pitchFamily="34" charset="0"/>
              </a:rPr>
              <a:t> </a:t>
            </a:r>
            <a:r>
              <a:rPr lang="en-US" dirty="0" err="1">
                <a:latin typeface="Calibri" panose="020F0502020204030204" pitchFamily="34" charset="0"/>
              </a:rPr>
              <a:t>jaringan</a:t>
            </a:r>
            <a:r>
              <a:rPr lang="en-US" dirty="0">
                <a:latin typeface="Calibri" panose="020F0502020204030204" pitchFamily="34" charset="0"/>
              </a:rPr>
              <a:t> </a:t>
            </a:r>
            <a:r>
              <a:rPr lang="en-US" dirty="0" err="1">
                <a:latin typeface="Calibri" panose="020F0502020204030204" pitchFamily="34" charset="0"/>
              </a:rPr>
              <a:t>seperti</a:t>
            </a:r>
            <a:r>
              <a:rPr lang="en-US" dirty="0">
                <a:latin typeface="Calibri" panose="020F0502020204030204" pitchFamily="34" charset="0"/>
              </a:rPr>
              <a:t> </a:t>
            </a:r>
            <a:r>
              <a:rPr lang="en-US" dirty="0" err="1">
                <a:latin typeface="Calibri" panose="020F0502020204030204" pitchFamily="34" charset="0"/>
              </a:rPr>
              <a:t>melayani</a:t>
            </a:r>
            <a:r>
              <a:rPr lang="en-US" dirty="0">
                <a:latin typeface="Calibri" panose="020F0502020204030204" pitchFamily="34" charset="0"/>
              </a:rPr>
              <a:t> </a:t>
            </a:r>
            <a:r>
              <a:rPr lang="en-US" dirty="0" err="1">
                <a:latin typeface="Calibri" panose="020F0502020204030204" pitchFamily="34" charset="0"/>
              </a:rPr>
              <a:t>pengiriman</a:t>
            </a:r>
            <a:r>
              <a:rPr lang="en-US" dirty="0">
                <a:latin typeface="Calibri" panose="020F0502020204030204" pitchFamily="34" charset="0"/>
              </a:rPr>
              <a:t> dan </a:t>
            </a:r>
            <a:r>
              <a:rPr lang="en-US" dirty="0" err="1">
                <a:latin typeface="Calibri" panose="020F0502020204030204" pitchFamily="34" charset="0"/>
              </a:rPr>
              <a:t>penerimaan</a:t>
            </a:r>
            <a:r>
              <a:rPr lang="en-US" dirty="0">
                <a:latin typeface="Calibri" panose="020F0502020204030204" pitchFamily="34" charset="0"/>
              </a:rPr>
              <a:t> data </a:t>
            </a:r>
            <a:r>
              <a:rPr lang="en-US" dirty="0" err="1">
                <a:latin typeface="Calibri" panose="020F0502020204030204" pitchFamily="34" charset="0"/>
              </a:rPr>
              <a:t>serta</a:t>
            </a:r>
            <a:r>
              <a:rPr lang="en-US" dirty="0">
                <a:latin typeface="Calibri" panose="020F0502020204030204" pitchFamily="34" charset="0"/>
              </a:rPr>
              <a:t> </a:t>
            </a:r>
            <a:r>
              <a:rPr lang="en-US" dirty="0" err="1">
                <a:latin typeface="Calibri" panose="020F0502020204030204" pitchFamily="34" charset="0"/>
              </a:rPr>
              <a:t>menyediakan</a:t>
            </a:r>
            <a:r>
              <a:rPr lang="en-US" dirty="0">
                <a:latin typeface="Calibri" panose="020F0502020204030204" pitchFamily="34" charset="0"/>
              </a:rPr>
              <a:t> </a:t>
            </a:r>
            <a:r>
              <a:rPr lang="en-US" dirty="0" err="1">
                <a:latin typeface="Calibri" panose="020F0502020204030204" pitchFamily="34" charset="0"/>
              </a:rPr>
              <a:t>sumber</a:t>
            </a:r>
            <a:r>
              <a:rPr lang="en-US" dirty="0">
                <a:latin typeface="Calibri" panose="020F0502020204030204" pitchFamily="34" charset="0"/>
              </a:rPr>
              <a:t> </a:t>
            </a:r>
            <a:r>
              <a:rPr lang="en-US" dirty="0" err="1">
                <a:latin typeface="Calibri" panose="020F0502020204030204" pitchFamily="34" charset="0"/>
              </a:rPr>
              <a:t>daya</a:t>
            </a:r>
            <a:r>
              <a:rPr lang="en-US" dirty="0">
                <a:latin typeface="Calibri" panose="020F0502020204030204" pitchFamily="34" charset="0"/>
              </a:rPr>
              <a:t> yang </a:t>
            </a:r>
            <a:r>
              <a:rPr lang="en-US" dirty="0" err="1">
                <a:latin typeface="Calibri" panose="020F0502020204030204" pitchFamily="34" charset="0"/>
              </a:rPr>
              <a:t>dibutuhkan</a:t>
            </a:r>
            <a:r>
              <a:rPr lang="en-US" dirty="0">
                <a:latin typeface="Calibri" panose="020F0502020204030204" pitchFamily="34" charset="0"/>
              </a:rPr>
              <a:t> </a:t>
            </a:r>
            <a:r>
              <a:rPr lang="en-US" dirty="0" err="1">
                <a:latin typeface="Calibri" panose="020F0502020204030204" pitchFamily="34" charset="0"/>
              </a:rPr>
              <a:t>komputer-komputer</a:t>
            </a:r>
            <a:r>
              <a:rPr lang="en-US" dirty="0">
                <a:latin typeface="Calibri" panose="020F0502020204030204" pitchFamily="34" charset="0"/>
              </a:rPr>
              <a:t> </a:t>
            </a:r>
            <a:r>
              <a:rPr lang="en-US" dirty="0" err="1">
                <a:latin typeface="Calibri" panose="020F0502020204030204" pitchFamily="34" charset="0"/>
              </a:rPr>
              <a:t>klien</a:t>
            </a:r>
            <a:r>
              <a:rPr lang="en-US" dirty="0">
                <a:latin typeface="Calibri" panose="020F0502020204030204" pitchFamily="34" charset="0"/>
              </a:rPr>
              <a:t>.  </a:t>
            </a:r>
          </a:p>
          <a:p>
            <a:pPr marL="285750" indent="-285750">
              <a:buFont typeface="Wingdings" panose="05000000000000000000" pitchFamily="2" charset="2"/>
              <a:buChar char="§"/>
            </a:pPr>
            <a:r>
              <a:rPr lang="en-US" b="1" dirty="0" err="1">
                <a:latin typeface="Calibri" panose="020F0502020204030204" pitchFamily="34" charset="0"/>
              </a:rPr>
              <a:t>Komputer</a:t>
            </a:r>
            <a:r>
              <a:rPr lang="en-US" b="1" dirty="0">
                <a:latin typeface="Calibri" panose="020F0502020204030204" pitchFamily="34" charset="0"/>
              </a:rPr>
              <a:t> </a:t>
            </a:r>
            <a:r>
              <a:rPr lang="en-US" b="1" dirty="0" err="1">
                <a:latin typeface="Calibri" panose="020F0502020204030204" pitchFamily="34" charset="0"/>
              </a:rPr>
              <a:t>Klien</a:t>
            </a:r>
            <a:r>
              <a:rPr lang="en-US" b="1" dirty="0">
                <a:latin typeface="Calibri" panose="020F0502020204030204" pitchFamily="34" charset="0"/>
              </a:rPr>
              <a:t> </a:t>
            </a:r>
            <a:r>
              <a:rPr lang="en-US" dirty="0" err="1">
                <a:latin typeface="Calibri" panose="020F0502020204030204" pitchFamily="34" charset="0"/>
              </a:rPr>
              <a:t>merupakan</a:t>
            </a:r>
            <a:r>
              <a:rPr lang="en-US" dirty="0">
                <a:latin typeface="Calibri" panose="020F0502020204030204" pitchFamily="34" charset="0"/>
              </a:rPr>
              <a:t> </a:t>
            </a:r>
            <a:r>
              <a:rPr lang="en-US" dirty="0" err="1">
                <a:latin typeface="Calibri" panose="020F0502020204030204" pitchFamily="34" charset="0"/>
              </a:rPr>
              <a:t>komputer</a:t>
            </a:r>
            <a:r>
              <a:rPr lang="en-US" dirty="0">
                <a:latin typeface="Calibri" panose="020F0502020204030204" pitchFamily="34" charset="0"/>
              </a:rPr>
              <a:t> yang </a:t>
            </a:r>
            <a:r>
              <a:rPr lang="en-US" dirty="0" err="1">
                <a:latin typeface="Calibri" panose="020F0502020204030204" pitchFamily="34" charset="0"/>
              </a:rPr>
              <a:t>menerima</a:t>
            </a:r>
            <a:r>
              <a:rPr lang="en-US" dirty="0">
                <a:latin typeface="Calibri" panose="020F0502020204030204" pitchFamily="34" charset="0"/>
              </a:rPr>
              <a:t> </a:t>
            </a:r>
            <a:r>
              <a:rPr lang="en-US" dirty="0" err="1">
                <a:latin typeface="Calibri" panose="020F0502020204030204" pitchFamily="34" charset="0"/>
              </a:rPr>
              <a:t>pelayanan</a:t>
            </a:r>
            <a:r>
              <a:rPr lang="en-US" dirty="0">
                <a:latin typeface="Calibri" panose="020F0502020204030204" pitchFamily="34" charset="0"/>
              </a:rPr>
              <a:t>. </a:t>
            </a:r>
            <a:r>
              <a:rPr lang="en-US" b="1" dirty="0">
                <a:latin typeface="Calibri" panose="020F0502020204030204" pitchFamily="34" charset="0"/>
              </a:rPr>
              <a:t>  </a:t>
            </a:r>
            <a:endParaRPr lang="en-ID" dirty="0">
              <a:latin typeface="Calibri" panose="020F0502020204030204" pitchFamily="34" charset="0"/>
            </a:endParaRPr>
          </a:p>
        </p:txBody>
      </p:sp>
      <p:sp>
        <p:nvSpPr>
          <p:cNvPr id="25" name="Rectangle 24">
            <a:extLst>
              <a:ext uri="{FF2B5EF4-FFF2-40B4-BE49-F238E27FC236}">
                <a16:creationId xmlns:a16="http://schemas.microsoft.com/office/drawing/2014/main" id="{8322F108-65CE-4C58-9D3C-FE2B3F5F140C}"/>
              </a:ext>
            </a:extLst>
          </p:cNvPr>
          <p:cNvSpPr/>
          <p:nvPr/>
        </p:nvSpPr>
        <p:spPr>
          <a:xfrm>
            <a:off x="4953000" y="3028950"/>
            <a:ext cx="4204760" cy="1566371"/>
          </a:xfrm>
          <a:prstGeom prst="rect">
            <a:avLst/>
          </a:prstGeom>
          <a:ln>
            <a:solidFill>
              <a:srgbClr val="EBA3DD"/>
            </a:solidFill>
            <a:prstDash val="dash"/>
          </a:ln>
        </p:spPr>
        <p:style>
          <a:lnRef idx="2">
            <a:schemeClr val="accent6"/>
          </a:lnRef>
          <a:fillRef idx="1">
            <a:schemeClr val="lt1"/>
          </a:fillRef>
          <a:effectRef idx="0">
            <a:schemeClr val="accent6"/>
          </a:effectRef>
          <a:fontRef idx="minor">
            <a:schemeClr val="dk1"/>
          </a:fontRef>
        </p:style>
        <p:txBody>
          <a:bodyPr rtlCol="0" anchor="t"/>
          <a:lstStyle/>
          <a:p>
            <a:r>
              <a:rPr lang="en-US" sz="1600" b="1" dirty="0" err="1">
                <a:latin typeface="Calibri" panose="020F0502020204030204" pitchFamily="34" charset="0"/>
              </a:rPr>
              <a:t>Beberapa</a:t>
            </a:r>
            <a:r>
              <a:rPr lang="en-US" sz="1600" b="1" dirty="0">
                <a:latin typeface="Calibri" panose="020F0502020204030204" pitchFamily="34" charset="0"/>
              </a:rPr>
              <a:t> </a:t>
            </a:r>
            <a:r>
              <a:rPr lang="en-US" sz="1600" b="1" dirty="0" err="1">
                <a:latin typeface="Calibri" panose="020F0502020204030204" pitchFamily="34" charset="0"/>
              </a:rPr>
              <a:t>manfaat</a:t>
            </a:r>
            <a:r>
              <a:rPr lang="en-US" sz="1600" b="1" dirty="0">
                <a:latin typeface="Calibri" panose="020F0502020204030204" pitchFamily="34" charset="0"/>
              </a:rPr>
              <a:t> </a:t>
            </a:r>
            <a:r>
              <a:rPr lang="en-US" sz="1600" b="1" dirty="0" err="1">
                <a:latin typeface="Calibri" panose="020F0502020204030204" pitchFamily="34" charset="0"/>
              </a:rPr>
              <a:t>adanya</a:t>
            </a:r>
            <a:r>
              <a:rPr lang="en-US" sz="1600" b="1" dirty="0">
                <a:latin typeface="Calibri" panose="020F0502020204030204" pitchFamily="34" charset="0"/>
              </a:rPr>
              <a:t> </a:t>
            </a:r>
            <a:r>
              <a:rPr lang="en-US" sz="1600" b="1" dirty="0" err="1">
                <a:latin typeface="Calibri" panose="020F0502020204030204" pitchFamily="34" charset="0"/>
              </a:rPr>
              <a:t>jaringan</a:t>
            </a:r>
            <a:r>
              <a:rPr lang="en-US" sz="1600" b="1" dirty="0">
                <a:latin typeface="Calibri" panose="020F0502020204030204" pitchFamily="34" charset="0"/>
              </a:rPr>
              <a:t> </a:t>
            </a:r>
            <a:r>
              <a:rPr lang="en-US" sz="1600" b="1" dirty="0" err="1">
                <a:latin typeface="Calibri" panose="020F0502020204030204" pitchFamily="34" charset="0"/>
              </a:rPr>
              <a:t>komputer</a:t>
            </a:r>
            <a:r>
              <a:rPr lang="en-US" sz="1600" b="1" dirty="0">
                <a:latin typeface="Calibri" panose="020F0502020204030204" pitchFamily="34" charset="0"/>
              </a:rPr>
              <a:t>:</a:t>
            </a:r>
          </a:p>
          <a:p>
            <a:pPr marL="342900" indent="-342900">
              <a:buFont typeface="+mj-lt"/>
              <a:buAutoNum type="arabicParenR"/>
            </a:pPr>
            <a:r>
              <a:rPr lang="en-US" sz="1600" dirty="0" err="1">
                <a:latin typeface="Calibri" panose="020F0502020204030204" pitchFamily="34" charset="0"/>
              </a:rPr>
              <a:t>Membagi</a:t>
            </a:r>
            <a:r>
              <a:rPr lang="en-US" sz="1600" dirty="0">
                <a:latin typeface="Calibri" panose="020F0502020204030204" pitchFamily="34" charset="0"/>
              </a:rPr>
              <a:t> </a:t>
            </a:r>
            <a:r>
              <a:rPr lang="en-US" sz="1600" dirty="0" err="1">
                <a:latin typeface="Calibri" panose="020F0502020204030204" pitchFamily="34" charset="0"/>
              </a:rPr>
              <a:t>sumber</a:t>
            </a:r>
            <a:r>
              <a:rPr lang="en-US" sz="1600" dirty="0">
                <a:latin typeface="Calibri" panose="020F0502020204030204" pitchFamily="34" charset="0"/>
              </a:rPr>
              <a:t> </a:t>
            </a:r>
            <a:r>
              <a:rPr lang="en-US" sz="1600" dirty="0" err="1">
                <a:latin typeface="Calibri" panose="020F0502020204030204" pitchFamily="34" charset="0"/>
              </a:rPr>
              <a:t>daya</a:t>
            </a:r>
            <a:endParaRPr lang="en-US" sz="1600" dirty="0">
              <a:latin typeface="Calibri" panose="020F0502020204030204" pitchFamily="34" charset="0"/>
            </a:endParaRPr>
          </a:p>
          <a:p>
            <a:pPr marL="342900" indent="-342900">
              <a:buFont typeface="+mj-lt"/>
              <a:buAutoNum type="arabicParenR"/>
            </a:pPr>
            <a:r>
              <a:rPr lang="en-US" sz="1600" dirty="0" err="1">
                <a:latin typeface="Calibri" panose="020F0502020204030204" pitchFamily="34" charset="0"/>
              </a:rPr>
              <a:t>Reliabilitas</a:t>
            </a:r>
            <a:r>
              <a:rPr lang="en-US" sz="1600" dirty="0">
                <a:latin typeface="Calibri" panose="020F0502020204030204" pitchFamily="34" charset="0"/>
              </a:rPr>
              <a:t> </a:t>
            </a:r>
            <a:r>
              <a:rPr lang="en-US" sz="1600" dirty="0" err="1">
                <a:latin typeface="Calibri" panose="020F0502020204030204" pitchFamily="34" charset="0"/>
              </a:rPr>
              <a:t>tinggi</a:t>
            </a:r>
            <a:endParaRPr lang="en-US" sz="1600" dirty="0">
              <a:latin typeface="Calibri" panose="020F0502020204030204" pitchFamily="34" charset="0"/>
            </a:endParaRPr>
          </a:p>
          <a:p>
            <a:pPr marL="342900" indent="-342900">
              <a:buFont typeface="+mj-lt"/>
              <a:buAutoNum type="arabicParenR"/>
            </a:pPr>
            <a:r>
              <a:rPr lang="en-US" sz="1600" dirty="0" err="1">
                <a:latin typeface="Calibri" panose="020F0502020204030204" pitchFamily="34" charset="0"/>
              </a:rPr>
              <a:t>Menghemat</a:t>
            </a:r>
            <a:r>
              <a:rPr lang="en-US" sz="1600" dirty="0">
                <a:latin typeface="Calibri" panose="020F0502020204030204" pitchFamily="34" charset="0"/>
              </a:rPr>
              <a:t> uang</a:t>
            </a:r>
          </a:p>
          <a:p>
            <a:pPr marL="342900" indent="-342900">
              <a:buFont typeface="+mj-lt"/>
              <a:buAutoNum type="arabicParenR"/>
            </a:pPr>
            <a:r>
              <a:rPr lang="en-US" sz="1600" dirty="0" err="1">
                <a:latin typeface="Calibri" panose="020F0502020204030204" pitchFamily="34" charset="0"/>
              </a:rPr>
              <a:t>Sebagai</a:t>
            </a:r>
            <a:r>
              <a:rPr lang="en-US" sz="1600" dirty="0">
                <a:latin typeface="Calibri" panose="020F0502020204030204" pitchFamily="34" charset="0"/>
              </a:rPr>
              <a:t> </a:t>
            </a:r>
            <a:r>
              <a:rPr lang="en-US" sz="1600" dirty="0" err="1">
                <a:latin typeface="Calibri" panose="020F0502020204030204" pitchFamily="34" charset="0"/>
              </a:rPr>
              <a:t>sarana</a:t>
            </a:r>
            <a:r>
              <a:rPr lang="en-US" sz="1600" dirty="0">
                <a:latin typeface="Calibri" panose="020F0502020204030204" pitchFamily="34" charset="0"/>
              </a:rPr>
              <a:t> </a:t>
            </a:r>
            <a:r>
              <a:rPr lang="en-US" sz="1600" dirty="0" err="1">
                <a:latin typeface="Calibri" panose="020F0502020204030204" pitchFamily="34" charset="0"/>
              </a:rPr>
              <a:t>komunikasi</a:t>
            </a:r>
            <a:endParaRPr lang="en-ID" sz="1600" dirty="0">
              <a:latin typeface="Calibri" panose="020F0502020204030204" pitchFamily="34" charset="0"/>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18660"/>
            <a:ext cx="9144000" cy="624840"/>
          </a:xfrm>
          <a:prstGeom prst="rect">
            <a:avLst/>
          </a:prstGeom>
        </p:spPr>
      </p:pic>
      <p:grpSp>
        <p:nvGrpSpPr>
          <p:cNvPr id="2" name="Group 1">
            <a:extLst>
              <a:ext uri="{FF2B5EF4-FFF2-40B4-BE49-F238E27FC236}">
                <a16:creationId xmlns:a16="http://schemas.microsoft.com/office/drawing/2014/main" id="{A2F21D76-A8F4-4C3E-BAD2-F2C5545DE981}"/>
              </a:ext>
            </a:extLst>
          </p:cNvPr>
          <p:cNvGrpSpPr/>
          <p:nvPr/>
        </p:nvGrpSpPr>
        <p:grpSpPr>
          <a:xfrm>
            <a:off x="5048572" y="915602"/>
            <a:ext cx="3532121" cy="2044184"/>
            <a:chOff x="5048572" y="915602"/>
            <a:chExt cx="3532121" cy="2044184"/>
          </a:xfrm>
        </p:grpSpPr>
        <p:pic>
          <p:nvPicPr>
            <p:cNvPr id="6148" name="Picture 4" descr="computer network, icon">
              <a:extLst>
                <a:ext uri="{FF2B5EF4-FFF2-40B4-BE49-F238E27FC236}">
                  <a16:creationId xmlns:a16="http://schemas.microsoft.com/office/drawing/2014/main" id="{E0CC4487-6732-44BB-A233-C6C1B952FCA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64" t="4074" r="10524" b="5555"/>
            <a:stretch/>
          </p:blipFill>
          <p:spPr bwMode="auto">
            <a:xfrm>
              <a:off x="5567891" y="915602"/>
              <a:ext cx="2400300" cy="156637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C2A1BB8D-C1F7-49D5-A37F-ABE27FE77E3D}"/>
                </a:ext>
              </a:extLst>
            </p:cNvPr>
            <p:cNvSpPr txBox="1"/>
            <p:nvPr/>
          </p:nvSpPr>
          <p:spPr>
            <a:xfrm>
              <a:off x="5048572" y="2436566"/>
              <a:ext cx="3532121" cy="523220"/>
            </a:xfrm>
            <a:prstGeom prst="rect">
              <a:avLst/>
            </a:prstGeom>
            <a:noFill/>
          </p:spPr>
          <p:txBody>
            <a:bodyPr wrap="square" rtlCol="0">
              <a:spAutoFit/>
            </a:bodyPr>
            <a:lstStyle/>
            <a:p>
              <a:pPr algn="ctr"/>
              <a:r>
                <a:rPr lang="en-US" sz="1400" b="1" dirty="0" err="1">
                  <a:latin typeface="Calibri" panose="020F0502020204030204" pitchFamily="34" charset="0"/>
                  <a:cs typeface="Calibri" panose="020F0502020204030204" pitchFamily="34" charset="0"/>
                </a:rPr>
                <a:t>Ilustrasi</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jaringan</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komputer</a:t>
              </a:r>
              <a:r>
                <a:rPr lang="en-US" sz="1400" b="1" dirty="0">
                  <a:latin typeface="Calibri" panose="020F0502020204030204" pitchFamily="34" charset="0"/>
                  <a:cs typeface="Calibri" panose="020F0502020204030204" pitchFamily="34" charset="0"/>
                </a:rPr>
                <a:t> yang </a:t>
              </a:r>
              <a:r>
                <a:rPr lang="en-US" sz="1400" b="1" dirty="0" err="1">
                  <a:latin typeface="Calibri" panose="020F0502020204030204" pitchFamily="34" charset="0"/>
                  <a:cs typeface="Calibri" panose="020F0502020204030204" pitchFamily="34" charset="0"/>
                </a:rPr>
                <a:t>terdiri</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atas</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komputer</a:t>
              </a:r>
              <a:r>
                <a:rPr lang="en-US" sz="1400" b="1" dirty="0">
                  <a:latin typeface="Calibri" panose="020F0502020204030204" pitchFamily="34" charset="0"/>
                  <a:cs typeface="Calibri" panose="020F0502020204030204" pitchFamily="34" charset="0"/>
                </a:rPr>
                <a:t> server dan </a:t>
              </a:r>
              <a:r>
                <a:rPr lang="en-US" sz="1400" b="1" dirty="0" err="1">
                  <a:latin typeface="Calibri" panose="020F0502020204030204" pitchFamily="34" charset="0"/>
                  <a:cs typeface="Calibri" panose="020F0502020204030204" pitchFamily="34" charset="0"/>
                </a:rPr>
                <a:t>komputer</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klien</a:t>
              </a:r>
              <a:r>
                <a:rPr lang="en-US" sz="1400" b="1" dirty="0">
                  <a:latin typeface="Calibri" panose="020F0502020204030204" pitchFamily="34" charset="0"/>
                  <a:cs typeface="Calibri" panose="020F0502020204030204" pitchFamily="34" charset="0"/>
                </a:rPr>
                <a:t>.</a:t>
              </a:r>
              <a:endParaRPr lang="en-ID" sz="1400" b="1"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5C23D6CD-AEB2-4309-82DB-DF66CF5AD6D2}"/>
                </a:ext>
              </a:extLst>
            </p:cNvPr>
            <p:cNvSpPr txBox="1"/>
            <p:nvPr/>
          </p:nvSpPr>
          <p:spPr>
            <a:xfrm rot="16200000">
              <a:off x="7409936" y="1692714"/>
              <a:ext cx="1491165" cy="246221"/>
            </a:xfrm>
            <a:prstGeom prst="rect">
              <a:avLst/>
            </a:prstGeom>
            <a:noFill/>
            <a:ln>
              <a:noFill/>
            </a:ln>
          </p:spPr>
          <p:txBody>
            <a:bodyPr wrap="square" rtlCol="0">
              <a:spAutoFit/>
            </a:bodyPr>
            <a:lstStyle/>
            <a:p>
              <a:r>
                <a:rPr lang="en-ID" sz="1000" dirty="0" err="1">
                  <a:latin typeface="Calibri" panose="020F0502020204030204" pitchFamily="34" charset="0"/>
                  <a:cs typeface="Calibri" panose="020F0502020204030204" pitchFamily="34" charset="0"/>
                </a:rPr>
                <a:t>Sumber</a:t>
              </a:r>
              <a:r>
                <a:rPr lang="en-ID" sz="1000" dirty="0">
                  <a:latin typeface="Calibri" panose="020F0502020204030204" pitchFamily="34" charset="0"/>
                  <a:cs typeface="Calibri" panose="020F0502020204030204" pitchFamily="34" charset="0"/>
                </a:rPr>
                <a:t>: </a:t>
              </a:r>
              <a:r>
                <a:rPr lang="en-ID" sz="1000" i="1" dirty="0">
                  <a:latin typeface="Calibri" panose="020F0502020204030204" pitchFamily="34" charset="0"/>
                  <a:cs typeface="Calibri" panose="020F0502020204030204" pitchFamily="34" charset="0"/>
                </a:rPr>
                <a:t>pixy.org</a:t>
              </a:r>
            </a:p>
          </p:txBody>
        </p:sp>
      </p:grpSp>
      <p:grpSp>
        <p:nvGrpSpPr>
          <p:cNvPr id="17" name="Group 16"/>
          <p:cNvGrpSpPr/>
          <p:nvPr/>
        </p:nvGrpSpPr>
        <p:grpSpPr>
          <a:xfrm>
            <a:off x="381000" y="217256"/>
            <a:ext cx="7651405" cy="537124"/>
            <a:chOff x="1550060" y="1069222"/>
            <a:chExt cx="1406727" cy="537124"/>
          </a:xfrm>
        </p:grpSpPr>
        <p:sp>
          <p:nvSpPr>
            <p:cNvPr id="18" name="Rectangle 17"/>
            <p:cNvSpPr/>
            <p:nvPr/>
          </p:nvSpPr>
          <p:spPr>
            <a:xfrm>
              <a:off x="1569285" y="1069222"/>
              <a:ext cx="1387502" cy="523220"/>
            </a:xfrm>
            <a:prstGeom prst="rect">
              <a:avLst/>
            </a:prstGeom>
          </p:spPr>
          <p:txBody>
            <a:bodyPr wrap="square">
              <a:spAutoFit/>
            </a:bodyPr>
            <a:lstStyle/>
            <a:p>
              <a:r>
                <a:rPr lang="en-US" sz="2800" b="1" dirty="0">
                  <a:solidFill>
                    <a:srgbClr val="FF0000"/>
                  </a:solidFill>
                  <a:latin typeface="Calibri" panose="020F0502020204030204" pitchFamily="34" charset="0"/>
                </a:rPr>
                <a:t>3. </a:t>
              </a:r>
              <a:r>
                <a:rPr lang="en-US" sz="2800" b="1" err="1">
                  <a:solidFill>
                    <a:srgbClr val="FF0000"/>
                  </a:solidFill>
                  <a:latin typeface="Calibri" panose="020F0502020204030204" pitchFamily="34" charset="0"/>
                </a:rPr>
                <a:t>Jaringan</a:t>
              </a:r>
              <a:r>
                <a:rPr lang="en-US" sz="2800" b="1">
                  <a:solidFill>
                    <a:srgbClr val="FF0000"/>
                  </a:solidFill>
                  <a:latin typeface="Calibri" panose="020F0502020204030204" pitchFamily="34" charset="0"/>
                </a:rPr>
                <a:t> Komputer dan Berbagai Jenis Jaringan</a:t>
              </a:r>
              <a:endParaRPr lang="en-US" sz="2800" b="1" dirty="0">
                <a:solidFill>
                  <a:srgbClr val="FF0000"/>
                </a:solidFill>
                <a:latin typeface="Calibri" panose="020F0502020204030204" pitchFamily="34" charset="0"/>
              </a:endParaRPr>
            </a:p>
          </p:txBody>
        </p:sp>
        <p:cxnSp>
          <p:nvCxnSpPr>
            <p:cNvPr id="19" name="Straight Connector 18"/>
            <p:cNvCxnSpPr>
              <a:cxnSpLocks/>
            </p:cNvCxnSpPr>
            <p:nvPr/>
          </p:nvCxnSpPr>
          <p:spPr>
            <a:xfrm>
              <a:off x="1550060" y="1594916"/>
              <a:ext cx="1388669" cy="1143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52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2742A74-C2F5-4D28-848E-94E7D525CD9A}"/>
              </a:ext>
            </a:extLst>
          </p:cNvPr>
          <p:cNvSpPr/>
          <p:nvPr/>
        </p:nvSpPr>
        <p:spPr>
          <a:xfrm>
            <a:off x="304800" y="472286"/>
            <a:ext cx="4695173" cy="3796868"/>
          </a:xfrm>
          <a:prstGeom prst="rect">
            <a:avLst/>
          </a:prstGeom>
          <a:ln>
            <a:noFill/>
            <a:prstDash val="dash"/>
          </a:ln>
        </p:spPr>
        <p:style>
          <a:lnRef idx="2">
            <a:schemeClr val="accent6"/>
          </a:lnRef>
          <a:fillRef idx="1">
            <a:schemeClr val="lt1"/>
          </a:fillRef>
          <a:effectRef idx="0">
            <a:schemeClr val="accent6"/>
          </a:effectRef>
          <a:fontRef idx="minor">
            <a:schemeClr val="dk1"/>
          </a:fontRef>
        </p:style>
        <p:txBody>
          <a:bodyPr rtlCol="0" anchor="t"/>
          <a:lstStyle/>
          <a:p>
            <a:r>
              <a:rPr lang="en-US" dirty="0">
                <a:latin typeface="Calibri" panose="020F0502020204030204" pitchFamily="34" charset="0"/>
                <a:cs typeface="Calibri" panose="020F0502020204030204" pitchFamily="34" charset="0"/>
              </a:rPr>
              <a:t>Jika </a:t>
            </a:r>
            <a:r>
              <a:rPr lang="en-US" dirty="0" err="1">
                <a:latin typeface="Calibri" panose="020F0502020204030204" pitchFamily="34" charset="0"/>
                <a:cs typeface="Calibri" panose="020F0502020204030204" pitchFamily="34" charset="0"/>
              </a:rPr>
              <a:t>dilihat</a:t>
            </a:r>
            <a:r>
              <a:rPr lang="en-US"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secara</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fisik</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jaringan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komputer</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dapat</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dibedakan</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menjadi</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dua</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sebagai</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berikut</a:t>
            </a:r>
            <a:r>
              <a:rPr lang="en-US" dirty="0">
                <a:latin typeface="Calibri" panose="020F0502020204030204" pitchFamily="34" charset="0"/>
                <a:cs typeface="Calibri" panose="020F0502020204030204" pitchFamily="34" charset="0"/>
              </a:rPr>
              <a:t>.</a:t>
            </a:r>
          </a:p>
          <a:p>
            <a:pPr marL="342900" indent="-342900">
              <a:buFont typeface="+mj-lt"/>
              <a:buAutoNum type="arabicParenR"/>
            </a:pPr>
            <a:r>
              <a:rPr lang="en-ID" b="1" dirty="0" err="1">
                <a:latin typeface="Calibri" panose="020F0502020204030204" pitchFamily="34" charset="0"/>
                <a:cs typeface="Calibri" panose="020F0502020204030204" pitchFamily="34" charset="0"/>
              </a:rPr>
              <a:t>Jaringan</a:t>
            </a:r>
            <a:r>
              <a:rPr lang="en-ID" b="1" dirty="0">
                <a:latin typeface="Calibri" panose="020F0502020204030204" pitchFamily="34" charset="0"/>
                <a:cs typeface="Calibri" panose="020F0502020204030204" pitchFamily="34" charset="0"/>
              </a:rPr>
              <a:t> Kabel </a:t>
            </a:r>
            <a:r>
              <a:rPr lang="en-ID" b="1" i="1" dirty="0">
                <a:latin typeface="Calibri" panose="020F0502020204030204" pitchFamily="34" charset="0"/>
                <a:cs typeface="Calibri" panose="020F0502020204030204" pitchFamily="34" charset="0"/>
              </a:rPr>
              <a:t>(Wired Network)</a:t>
            </a:r>
          </a:p>
          <a:p>
            <a:r>
              <a:rPr lang="en-ID" dirty="0" err="1">
                <a:latin typeface="Calibri" panose="020F0502020204030204" pitchFamily="34" charset="0"/>
                <a:cs typeface="Calibri" panose="020F0502020204030204" pitchFamily="34" charset="0"/>
              </a:rPr>
              <a:t>Jaringan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komputer</a:t>
            </a:r>
            <a:r>
              <a:rPr lang="en-ID" dirty="0">
                <a:latin typeface="Calibri" panose="020F0502020204030204" pitchFamily="34" charset="0"/>
                <a:cs typeface="Calibri" panose="020F0502020204030204" pitchFamily="34" charset="0"/>
              </a:rPr>
              <a:t> yang </a:t>
            </a:r>
            <a:r>
              <a:rPr lang="en-ID" dirty="0" err="1">
                <a:latin typeface="Calibri" panose="020F0502020204030204" pitchFamily="34" charset="0"/>
                <a:cs typeface="Calibri" panose="020F0502020204030204" pitchFamily="34" charset="0"/>
              </a:rPr>
              <a:t>secara</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fisik</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dihubungkan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dengan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kabel-kabel</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jaringan</a:t>
            </a:r>
            <a:r>
              <a:rPr lang="en-ID" dirty="0">
                <a:latin typeface="Calibri" panose="020F0502020204030204" pitchFamily="34" charset="0"/>
                <a:cs typeface="Calibri" panose="020F0502020204030204" pitchFamily="34" charset="0"/>
              </a:rPr>
              <a:t>.</a:t>
            </a:r>
            <a:endParaRPr lang="en-ID" b="1" dirty="0">
              <a:latin typeface="Calibri" panose="020F0502020204030204" pitchFamily="34" charset="0"/>
              <a:cs typeface="Calibri" panose="020F0502020204030204" pitchFamily="34" charset="0"/>
            </a:endParaRPr>
          </a:p>
          <a:p>
            <a:pPr marL="342900" indent="-342900">
              <a:buFont typeface="+mj-lt"/>
              <a:buAutoNum type="arabicParenR" startAt="2"/>
            </a:pPr>
            <a:r>
              <a:rPr lang="en-ID" b="1" dirty="0" err="1">
                <a:latin typeface="Calibri" panose="020F0502020204030204" pitchFamily="34" charset="0"/>
                <a:cs typeface="Calibri" panose="020F0502020204030204" pitchFamily="34" charset="0"/>
              </a:rPr>
              <a:t>Jaringan</a:t>
            </a:r>
            <a:r>
              <a:rPr lang="en-ID" b="1" dirty="0">
                <a:latin typeface="Calibri" panose="020F0502020204030204" pitchFamily="34" charset="0"/>
                <a:cs typeface="Calibri" panose="020F0502020204030204" pitchFamily="34" charset="0"/>
              </a:rPr>
              <a:t> </a:t>
            </a:r>
            <a:r>
              <a:rPr lang="en-ID" b="1" dirty="0" err="1">
                <a:latin typeface="Calibri" panose="020F0502020204030204" pitchFamily="34" charset="0"/>
                <a:cs typeface="Calibri" panose="020F0502020204030204" pitchFamily="34" charset="0"/>
              </a:rPr>
              <a:t>Nirkabel</a:t>
            </a:r>
            <a:r>
              <a:rPr lang="en-ID" b="1" dirty="0">
                <a:latin typeface="Calibri" panose="020F0502020204030204" pitchFamily="34" charset="0"/>
                <a:cs typeface="Calibri" panose="020F0502020204030204" pitchFamily="34" charset="0"/>
              </a:rPr>
              <a:t> </a:t>
            </a:r>
            <a:r>
              <a:rPr lang="en-ID" b="1" i="1" dirty="0">
                <a:latin typeface="Calibri" panose="020F0502020204030204" pitchFamily="34" charset="0"/>
                <a:cs typeface="Calibri" panose="020F0502020204030204" pitchFamily="34" charset="0"/>
              </a:rPr>
              <a:t>(Wireless Network)</a:t>
            </a:r>
            <a:endParaRPr lang="en-ID" b="1" dirty="0">
              <a:latin typeface="Calibri" panose="020F0502020204030204" pitchFamily="34" charset="0"/>
              <a:cs typeface="Calibri" panose="020F0502020204030204" pitchFamily="34" charset="0"/>
            </a:endParaRPr>
          </a:p>
          <a:p>
            <a:r>
              <a:rPr lang="en-ID" dirty="0" err="1">
                <a:latin typeface="Calibri" panose="020F0502020204030204" pitchFamily="34" charset="0"/>
                <a:cs typeface="Calibri" panose="020F0502020204030204" pitchFamily="34" charset="0"/>
              </a:rPr>
              <a:t>Jaringan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komputer</a:t>
            </a:r>
            <a:r>
              <a:rPr lang="en-ID" dirty="0">
                <a:latin typeface="Calibri" panose="020F0502020204030204" pitchFamily="34" charset="0"/>
                <a:cs typeface="Calibri" panose="020F0502020204030204" pitchFamily="34" charset="0"/>
              </a:rPr>
              <a:t> yang </a:t>
            </a:r>
            <a:r>
              <a:rPr lang="en-ID" dirty="0" err="1">
                <a:latin typeface="Calibri" panose="020F0502020204030204" pitchFamily="34" charset="0"/>
                <a:cs typeface="Calibri" panose="020F0502020204030204" pitchFamily="34" charset="0"/>
              </a:rPr>
              <a:t>dihubungkan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menggunakan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gelombang</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elektromagnetik</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Jaringan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nirkabel</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merupakan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solusi</a:t>
            </a:r>
            <a:r>
              <a:rPr lang="en-ID" dirty="0">
                <a:latin typeface="Calibri" panose="020F0502020204030204" pitchFamily="34" charset="0"/>
                <a:cs typeface="Calibri" panose="020F0502020204030204" pitchFamily="34" charset="0"/>
              </a:rPr>
              <a:t> yang </a:t>
            </a:r>
            <a:r>
              <a:rPr lang="en-ID" dirty="0" err="1">
                <a:latin typeface="Calibri" panose="020F0502020204030204" pitchFamily="34" charset="0"/>
                <a:cs typeface="Calibri" panose="020F0502020204030204" pitchFamily="34" charset="0"/>
              </a:rPr>
              <a:t>tepat</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sebagai</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sarana</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komunikasi</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karena</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dapat</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dilakukan</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dari</a:t>
            </a:r>
            <a:r>
              <a:rPr lang="en-ID" dirty="0">
                <a:latin typeface="Calibri" panose="020F0502020204030204" pitchFamily="34" charset="0"/>
                <a:cs typeface="Calibri" panose="020F0502020204030204" pitchFamily="34" charset="0"/>
              </a:rPr>
              <a:t> mana </a:t>
            </a:r>
            <a:r>
              <a:rPr lang="en-ID" dirty="0" err="1">
                <a:latin typeface="Calibri" panose="020F0502020204030204" pitchFamily="34" charset="0"/>
                <a:cs typeface="Calibri" panose="020F0502020204030204" pitchFamily="34" charset="0"/>
              </a:rPr>
              <a:t>saja</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mampu</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mentransmisikan</a:t>
            </a:r>
            <a:r>
              <a:rPr lang="en-ID" dirty="0">
                <a:latin typeface="Calibri" panose="020F0502020204030204" pitchFamily="34" charset="0"/>
                <a:cs typeface="Calibri" panose="020F0502020204030204" pitchFamily="34" charset="0"/>
              </a:rPr>
              <a:t> data </a:t>
            </a:r>
            <a:r>
              <a:rPr lang="en-ID" dirty="0" err="1">
                <a:latin typeface="Calibri" panose="020F0502020204030204" pitchFamily="34" charset="0"/>
                <a:cs typeface="Calibri" panose="020F0502020204030204" pitchFamily="34" charset="0"/>
              </a:rPr>
              <a:t>lebih</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cepat</a:t>
            </a:r>
            <a:r>
              <a:rPr lang="en-ID" dirty="0">
                <a:latin typeface="Calibri" panose="020F0502020204030204" pitchFamily="34" charset="0"/>
                <a:cs typeface="Calibri" panose="020F0502020204030204" pitchFamily="34" charset="0"/>
              </a:rPr>
              <a:t>, dan </a:t>
            </a:r>
            <a:r>
              <a:rPr lang="en-ID" dirty="0" err="1">
                <a:latin typeface="Calibri" panose="020F0502020204030204" pitchFamily="34" charset="0"/>
                <a:cs typeface="Calibri" panose="020F0502020204030204" pitchFamily="34" charset="0"/>
              </a:rPr>
              <a:t>mudah</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dalam</a:t>
            </a:r>
            <a:r>
              <a:rPr lang="en-ID" dirty="0">
                <a:latin typeface="Calibri" panose="020F0502020204030204" pitchFamily="34" charset="0"/>
                <a:cs typeface="Calibri" panose="020F0502020204030204" pitchFamily="34" charset="0"/>
              </a:rPr>
              <a:t> </a:t>
            </a:r>
            <a:r>
              <a:rPr lang="en-ID" dirty="0" err="1">
                <a:latin typeface="Calibri" panose="020F0502020204030204" pitchFamily="34" charset="0"/>
                <a:cs typeface="Calibri" panose="020F0502020204030204" pitchFamily="34" charset="0"/>
              </a:rPr>
              <a:t>instalasinya</a:t>
            </a:r>
            <a:r>
              <a:rPr lang="en-ID" dirty="0">
                <a:latin typeface="Calibri" panose="020F0502020204030204" pitchFamily="34" charset="0"/>
                <a:cs typeface="Calibri" panose="020F0502020204030204" pitchFamily="34" charset="0"/>
              </a:rPr>
              <a:t>. </a:t>
            </a:r>
          </a:p>
          <a:p>
            <a:endParaRPr lang="en-ID" dirty="0">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2E57F9B-BC34-4793-8293-22652E936236}"/>
              </a:ext>
            </a:extLst>
          </p:cNvPr>
          <p:cNvGrpSpPr/>
          <p:nvPr/>
        </p:nvGrpSpPr>
        <p:grpSpPr>
          <a:xfrm>
            <a:off x="5239958" y="742950"/>
            <a:ext cx="3609594" cy="2918043"/>
            <a:chOff x="5403244" y="634127"/>
            <a:chExt cx="3609594" cy="2918043"/>
          </a:xfrm>
        </p:grpSpPr>
        <p:pic>
          <p:nvPicPr>
            <p:cNvPr id="15" name="Picture 2">
              <a:extLst>
                <a:ext uri="{FF2B5EF4-FFF2-40B4-BE49-F238E27FC236}">
                  <a16:creationId xmlns:a16="http://schemas.microsoft.com/office/drawing/2014/main" id="{FF30B59D-DA18-44FA-96F0-38F0BCA69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3244" y="634127"/>
              <a:ext cx="3448050" cy="2333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583BFC0-9118-43E6-9BB5-908AFACD30BB}"/>
                </a:ext>
              </a:extLst>
            </p:cNvPr>
            <p:cNvSpPr txBox="1"/>
            <p:nvPr/>
          </p:nvSpPr>
          <p:spPr>
            <a:xfrm>
              <a:off x="6955438" y="2721531"/>
              <a:ext cx="2057400" cy="246221"/>
            </a:xfrm>
            <a:prstGeom prst="rect">
              <a:avLst/>
            </a:prstGeom>
            <a:noFill/>
            <a:ln>
              <a:noFill/>
            </a:ln>
          </p:spPr>
          <p:txBody>
            <a:bodyPr wrap="square" rtlCol="0">
              <a:spAutoFit/>
            </a:bodyPr>
            <a:lstStyle/>
            <a:p>
              <a:r>
                <a:rPr lang="en-ID" sz="1000" dirty="0" err="1"/>
                <a:t>Sumber</a:t>
              </a:r>
              <a:r>
                <a:rPr lang="en-ID" sz="1000" dirty="0"/>
                <a:t>:</a:t>
              </a:r>
              <a:r>
                <a:rPr lang="id-ID" sz="1000" dirty="0"/>
                <a:t> </a:t>
              </a:r>
              <a:r>
                <a:rPr lang="en-ID" sz="1000" i="1" dirty="0"/>
                <a:t>commons.wikimedia.org</a:t>
              </a:r>
            </a:p>
          </p:txBody>
        </p:sp>
        <p:sp>
          <p:nvSpPr>
            <p:cNvPr id="17" name="TextBox 16">
              <a:extLst>
                <a:ext uri="{FF2B5EF4-FFF2-40B4-BE49-F238E27FC236}">
                  <a16:creationId xmlns:a16="http://schemas.microsoft.com/office/drawing/2014/main" id="{AF1278E8-FE42-4374-AD22-F779067ED5C5}"/>
                </a:ext>
              </a:extLst>
            </p:cNvPr>
            <p:cNvSpPr txBox="1"/>
            <p:nvPr/>
          </p:nvSpPr>
          <p:spPr>
            <a:xfrm>
              <a:off x="5540828" y="3028950"/>
              <a:ext cx="3172881" cy="523220"/>
            </a:xfrm>
            <a:prstGeom prst="rect">
              <a:avLst/>
            </a:prstGeom>
            <a:noFill/>
          </p:spPr>
          <p:txBody>
            <a:bodyPr wrap="square" rtlCol="0">
              <a:spAutoFit/>
            </a:bodyPr>
            <a:lstStyle/>
            <a:p>
              <a:pPr algn="ctr"/>
              <a:r>
                <a:rPr lang="en-US" sz="1400" b="1" dirty="0" err="1">
                  <a:latin typeface="Calibri" panose="020F0502020204030204" pitchFamily="34" charset="0"/>
                  <a:cs typeface="Calibri" panose="020F0502020204030204" pitchFamily="34" charset="0"/>
                </a:rPr>
                <a:t>Ilustrasi</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jaringan</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komputer</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dengan</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jaringan</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kabel</a:t>
              </a:r>
              <a:r>
                <a:rPr lang="en-US" sz="1400" b="1" dirty="0">
                  <a:latin typeface="Calibri" panose="020F0502020204030204" pitchFamily="34" charset="0"/>
                  <a:cs typeface="Calibri" panose="020F0502020204030204" pitchFamily="34" charset="0"/>
                </a:rPr>
                <a:t> dan </a:t>
              </a:r>
              <a:r>
                <a:rPr lang="en-US" sz="1400" b="1" dirty="0" err="1">
                  <a:latin typeface="Calibri" panose="020F0502020204030204" pitchFamily="34" charset="0"/>
                  <a:cs typeface="Calibri" panose="020F0502020204030204" pitchFamily="34" charset="0"/>
                </a:rPr>
                <a:t>jaringan</a:t>
              </a:r>
              <a:r>
                <a:rPr lang="en-US" sz="1400" b="1" dirty="0">
                  <a:latin typeface="Calibri" panose="020F0502020204030204" pitchFamily="34" charset="0"/>
                  <a:cs typeface="Calibri" panose="020F0502020204030204" pitchFamily="34" charset="0"/>
                </a:rPr>
                <a:t> </a:t>
              </a:r>
              <a:r>
                <a:rPr lang="en-US" sz="1400" b="1" dirty="0" err="1">
                  <a:latin typeface="Calibri" panose="020F0502020204030204" pitchFamily="34" charset="0"/>
                  <a:cs typeface="Calibri" panose="020F0502020204030204" pitchFamily="34" charset="0"/>
                </a:rPr>
                <a:t>nirkabel</a:t>
              </a:r>
              <a:r>
                <a:rPr lang="en-US" sz="1400" b="1" dirty="0">
                  <a:latin typeface="Calibri" panose="020F0502020204030204" pitchFamily="34" charset="0"/>
                  <a:cs typeface="Calibri" panose="020F0502020204030204" pitchFamily="34" charset="0"/>
                </a:rPr>
                <a:t>.</a:t>
              </a:r>
              <a:endParaRPr lang="en-ID" sz="1400" b="1"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66909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erlin Sans FB"/>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TotalTime>
  <Words>1581</Words>
  <Application>Microsoft Office PowerPoint</Application>
  <PresentationFormat>On-screen Show (16:9)</PresentationFormat>
  <Paragraphs>115</Paragraphs>
  <Slides>15</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23" baseType="lpstr">
      <vt:lpstr>Arial</vt:lpstr>
      <vt:lpstr>Calibri</vt:lpstr>
      <vt:lpstr>Calibri Light</vt:lpstr>
      <vt:lpstr>Open Sans</vt:lpstr>
      <vt:lpstr>Wingdings</vt:lpstr>
      <vt:lpstr>Office Theme</vt:lpstr>
      <vt:lpstr>Custom Design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 Putri Andini</dc:creator>
  <cp:lastModifiedBy>Ganendrajati Widagdo</cp:lastModifiedBy>
  <cp:revision>202</cp:revision>
  <dcterms:created xsi:type="dcterms:W3CDTF">2016-06-25T05:09:46Z</dcterms:created>
  <dcterms:modified xsi:type="dcterms:W3CDTF">2022-08-18T03:47:11Z</dcterms:modified>
</cp:coreProperties>
</file>